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57" r:id="rId3"/>
    <p:sldId id="258" r:id="rId4"/>
    <p:sldId id="259" r:id="rId5"/>
    <p:sldId id="277" r:id="rId6"/>
    <p:sldId id="280" r:id="rId7"/>
    <p:sldId id="260" r:id="rId8"/>
    <p:sldId id="278" r:id="rId9"/>
    <p:sldId id="261" r:id="rId10"/>
    <p:sldId id="262" r:id="rId11"/>
    <p:sldId id="263" r:id="rId12"/>
    <p:sldId id="264" r:id="rId13"/>
    <p:sldId id="279" r:id="rId14"/>
    <p:sldId id="265" r:id="rId15"/>
    <p:sldId id="266" r:id="rId16"/>
    <p:sldId id="267" r:id="rId17"/>
    <p:sldId id="268" r:id="rId18"/>
    <p:sldId id="281" r:id="rId19"/>
    <p:sldId id="269" r:id="rId20"/>
    <p:sldId id="282" r:id="rId21"/>
    <p:sldId id="270" r:id="rId22"/>
    <p:sldId id="283" r:id="rId23"/>
    <p:sldId id="271" r:id="rId24"/>
    <p:sldId id="272" r:id="rId25"/>
    <p:sldId id="274" r:id="rId26"/>
    <p:sldId id="27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7369"/>
  </p:normalViewPr>
  <p:slideViewPr>
    <p:cSldViewPr snapToGrid="0" snapToObjects="1">
      <p:cViewPr varScale="1">
        <p:scale>
          <a:sx n="93" d="100"/>
          <a:sy n="93" d="100"/>
        </p:scale>
        <p:origin x="1320"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161FF8-74D0-FA42-9A84-A7D91F53442A}" type="datetimeFigureOut">
              <a:rPr lang="en-US" smtClean="0"/>
              <a:t>3/23/19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655652-CDD7-E34E-A349-844C983BCEDD}" type="slidenum">
              <a:rPr lang="en-US" smtClean="0"/>
              <a:t>‹#›</a:t>
            </a:fld>
            <a:endParaRPr lang="en-US"/>
          </a:p>
        </p:txBody>
      </p:sp>
    </p:spTree>
    <p:extLst>
      <p:ext uri="{BB962C8B-B14F-4D97-AF65-F5344CB8AC3E}">
        <p14:creationId xmlns:p14="http://schemas.microsoft.com/office/powerpoint/2010/main" val="1768826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a quick reminder of what my project entails </a:t>
            </a:r>
            <a:r>
              <a:rPr lang="en-US" dirty="0" err="1" smtClean="0"/>
              <a:t>im</a:t>
            </a:r>
            <a:r>
              <a:rPr lang="en-US" dirty="0" smtClean="0"/>
              <a:t> going to go through very</a:t>
            </a:r>
            <a:r>
              <a:rPr lang="en-US" baseline="0" dirty="0" smtClean="0"/>
              <a:t> briefly about some of the background associated with my project.</a:t>
            </a:r>
          </a:p>
          <a:p>
            <a:endParaRPr lang="en-US" baseline="0" dirty="0" smtClean="0"/>
          </a:p>
          <a:p>
            <a:r>
              <a:rPr lang="en-US" dirty="0" smtClean="0"/>
              <a:t>Positive interactions</a:t>
            </a:r>
            <a:r>
              <a:rPr lang="en-US" baseline="0" dirty="0" smtClean="0"/>
              <a:t> between plants and animal species have been reported in most ecosystems globally. This positive interaction is defined as a non-trophic interaction between species where at least one of the interacting species has a positive benefit to their overall fitness, and the other remains unaffected. The term most frequently used to describe this interaction is </a:t>
            </a:r>
            <a:r>
              <a:rPr lang="en-US" b="1" baseline="0" dirty="0" smtClean="0"/>
              <a:t>Facilitation</a:t>
            </a:r>
            <a:r>
              <a:rPr lang="en-US" b="0" baseline="0" dirty="0" smtClean="0"/>
              <a:t>. As long as one of the interacting species does not experience any negative effects that could hinder its overall survival. It is proposed that in arid environments (the type of environment I will be conducting my research) this interaction occurs much more frequently and that species in these areas would not be able to survive without this interaction. </a:t>
            </a:r>
          </a:p>
          <a:p>
            <a:r>
              <a:rPr lang="en-US" b="0" baseline="0" dirty="0" smtClean="0"/>
              <a:t>Shrubs are able to facilitate these positive interactions with animal species by providing a variety of direct and indirect benefits . Direct interactions such as acting as a resource, protecting from predators and acting as a refuge, are </a:t>
            </a:r>
            <a:r>
              <a:rPr lang="en-US" b="0" baseline="0" dirty="0" err="1" smtClean="0"/>
              <a:t>jusr</a:t>
            </a:r>
            <a:r>
              <a:rPr lang="en-US" b="0" baseline="0" dirty="0" smtClean="0"/>
              <a:t> some minor examples of how these woody shrubs can benefit animal species. As for indirect interactions, shrubs provide a “microclimate” that are usable for species to escape the extreme heat in these arid ecosystems.</a:t>
            </a:r>
          </a:p>
          <a:p>
            <a:endParaRPr lang="en-US" dirty="0"/>
          </a:p>
        </p:txBody>
      </p:sp>
      <p:sp>
        <p:nvSpPr>
          <p:cNvPr id="4" name="Slide Number Placeholder 3"/>
          <p:cNvSpPr>
            <a:spLocks noGrp="1"/>
          </p:cNvSpPr>
          <p:nvPr>
            <p:ph type="sldNum" sz="quarter" idx="10"/>
          </p:nvPr>
        </p:nvSpPr>
        <p:spPr/>
        <p:txBody>
          <a:bodyPr/>
          <a:lstStyle/>
          <a:p>
            <a:fld id="{56655652-CDD7-E34E-A349-844C983BCEDD}" type="slidenum">
              <a:rPr lang="en-US" smtClean="0"/>
              <a:t>3</a:t>
            </a:fld>
            <a:endParaRPr lang="en-US"/>
          </a:p>
        </p:txBody>
      </p:sp>
    </p:spTree>
    <p:extLst>
      <p:ext uri="{BB962C8B-B14F-4D97-AF65-F5344CB8AC3E}">
        <p14:creationId xmlns:p14="http://schemas.microsoft.com/office/powerpoint/2010/main" val="1050086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a:t>
            </a:r>
            <a:r>
              <a:rPr lang="en-US" baseline="0" dirty="0" smtClean="0"/>
              <a:t> thing I looked at was how the measurements for density in these papers are recorded. The first thing I noticed is that there is no universal unit or method in which shrub density is measured. It seemed that all of the papers had their own way of quantifying/measuring the density. This entirely depended on the sites they were studying. For example, one study looked at the number of individuals per plot where as another looked at the mean shrub/ha. It is evident that the studies define the total number of shrubs depending on the size of their site. Only in one instance did I see a paper that looked at the percentage of shrub species in their site, as opposed to actually measuring the number of individuals.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6655652-CDD7-E34E-A349-844C983BCEDD}" type="slidenum">
              <a:rPr lang="en-US" smtClean="0"/>
              <a:t>12</a:t>
            </a:fld>
            <a:endParaRPr lang="en-US"/>
          </a:p>
        </p:txBody>
      </p:sp>
    </p:spTree>
    <p:extLst>
      <p:ext uri="{BB962C8B-B14F-4D97-AF65-F5344CB8AC3E}">
        <p14:creationId xmlns:p14="http://schemas.microsoft.com/office/powerpoint/2010/main" val="833782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also</a:t>
            </a:r>
            <a:r>
              <a:rPr lang="en-US" baseline="0" dirty="0" smtClean="0"/>
              <a:t> decided to take a look at the protégé taxa being examined in each of the papers. The graph shows the total number of data points extracted from these papers and which data points represent which taxa. It is evident to see that a vast majority of the papers and data pertain to Plant species as being the Protégé taxa in their papers, suggesting that density measurements are much more </a:t>
            </a:r>
            <a:r>
              <a:rPr lang="en-US" baseline="0" dirty="0" err="1" smtClean="0"/>
              <a:t>prevelent</a:t>
            </a:r>
            <a:r>
              <a:rPr lang="en-US" baseline="0" dirty="0" smtClean="0"/>
              <a:t> in papers that are examining plant-plant interactions. This is not to say that plant-animal interactions are completely overlooked and that animals are not considered as protégé taxa. Under 50 data points of the total 197 pertained to animal </a:t>
            </a:r>
            <a:r>
              <a:rPr lang="en-US" baseline="0" dirty="0" err="1" smtClean="0"/>
              <a:t>spcies</a:t>
            </a:r>
            <a:r>
              <a:rPr lang="en-US" baseline="0" dirty="0" smtClean="0"/>
              <a:t> suggesting that plant-plant interactions are not the only types of interactions being taken into consideration.</a:t>
            </a:r>
            <a:endParaRPr lang="en-US" dirty="0"/>
          </a:p>
        </p:txBody>
      </p:sp>
      <p:sp>
        <p:nvSpPr>
          <p:cNvPr id="4" name="Slide Number Placeholder 3"/>
          <p:cNvSpPr>
            <a:spLocks noGrp="1"/>
          </p:cNvSpPr>
          <p:nvPr>
            <p:ph type="sldNum" sz="quarter" idx="10"/>
          </p:nvPr>
        </p:nvSpPr>
        <p:spPr/>
        <p:txBody>
          <a:bodyPr/>
          <a:lstStyle/>
          <a:p>
            <a:fld id="{56655652-CDD7-E34E-A349-844C983BCEDD}" type="slidenum">
              <a:rPr lang="en-US" smtClean="0"/>
              <a:t>13</a:t>
            </a:fld>
            <a:endParaRPr lang="en-US"/>
          </a:p>
        </p:txBody>
      </p:sp>
    </p:spTree>
    <p:extLst>
      <p:ext uri="{BB962C8B-B14F-4D97-AF65-F5344CB8AC3E}">
        <p14:creationId xmlns:p14="http://schemas.microsoft.com/office/powerpoint/2010/main" val="2003852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thing I took a look at was if the papers concluded that facilitation is present in their study or not. This</a:t>
            </a:r>
            <a:r>
              <a:rPr lang="en-US" baseline="0" dirty="0" smtClean="0"/>
              <a:t> was a focus since my chapter 1 wants to see if density is being recorded in facilitation papers and from the data listed here I would say yes they do. Now keep in mind that this is a representation of papers that have density data present. As you can see of the 196 data points extracted from the articles, almost all of them conclude that facilitation is present. However there was one paper that concluded that there is no facilitation. The reason why I decided to include this paper is for 2 reasons. 1) it has density data that is useable for the study and 2) the paper predicted and was specifically looking to see if facilitation was present. The middle column labeled Variable is a special case. This paper concluded that depending on varying conditions, such as location, temperature, </a:t>
            </a:r>
            <a:r>
              <a:rPr lang="en-US" baseline="0" dirty="0" err="1" smtClean="0"/>
              <a:t>etc</a:t>
            </a:r>
            <a:r>
              <a:rPr lang="en-US" baseline="0" dirty="0" smtClean="0"/>
              <a:t>, then facilitation may or may not occur. I thought this would be an interesting addition since they somewhat conclude that facilitation is present in their system.</a:t>
            </a:r>
          </a:p>
          <a:p>
            <a:endParaRPr lang="en-US" baseline="0" dirty="0" smtClean="0"/>
          </a:p>
          <a:p>
            <a:r>
              <a:rPr lang="en-US" baseline="0" dirty="0" smtClean="0"/>
              <a:t>I just wanted to remind everyone that the main purpose of this is to see a density-density relationship (that being of the relationship between the shrub density and the examine protégé species. In some of the papers the density of the protégé species is recorded but in many others only the shrub density is included.</a:t>
            </a:r>
            <a:endParaRPr lang="en-US" dirty="0"/>
          </a:p>
        </p:txBody>
      </p:sp>
      <p:sp>
        <p:nvSpPr>
          <p:cNvPr id="4" name="Slide Number Placeholder 3"/>
          <p:cNvSpPr>
            <a:spLocks noGrp="1"/>
          </p:cNvSpPr>
          <p:nvPr>
            <p:ph type="sldNum" sz="quarter" idx="10"/>
          </p:nvPr>
        </p:nvSpPr>
        <p:spPr/>
        <p:txBody>
          <a:bodyPr/>
          <a:lstStyle/>
          <a:p>
            <a:fld id="{56655652-CDD7-E34E-A349-844C983BCEDD}" type="slidenum">
              <a:rPr lang="en-US" smtClean="0"/>
              <a:t>14</a:t>
            </a:fld>
            <a:endParaRPr lang="en-US"/>
          </a:p>
        </p:txBody>
      </p:sp>
    </p:spTree>
    <p:extLst>
      <p:ext uri="{BB962C8B-B14F-4D97-AF65-F5344CB8AC3E}">
        <p14:creationId xmlns:p14="http://schemas.microsoft.com/office/powerpoint/2010/main" val="254764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just wanted to go back and give a quick reminder of my chapter</a:t>
            </a:r>
            <a:r>
              <a:rPr lang="en-US" baseline="0" dirty="0" smtClean="0"/>
              <a:t> </a:t>
            </a:r>
            <a:r>
              <a:rPr lang="en-US" dirty="0" smtClean="0"/>
              <a:t>2. My</a:t>
            </a:r>
            <a:r>
              <a:rPr lang="en-US" baseline="0" dirty="0" smtClean="0"/>
              <a:t> chapter 2 will focus primarily on the Ephedra </a:t>
            </a:r>
            <a:r>
              <a:rPr lang="en-US" baseline="0" dirty="0" err="1" smtClean="0"/>
              <a:t>Californica</a:t>
            </a:r>
            <a:r>
              <a:rPr lang="en-US" baseline="0" dirty="0" smtClean="0"/>
              <a:t> in the Carrizo Plain national monument in California (an arid environment). This foundational species has been seen to interact with various other species in this ecosystem in an indirect and direct way. </a:t>
            </a:r>
            <a:r>
              <a:rPr lang="en-US" b="0" baseline="0" dirty="0" smtClean="0"/>
              <a:t>Direct interactions such as acting as a resource, protecting from predators and acting as a refuge, are </a:t>
            </a:r>
            <a:r>
              <a:rPr lang="en-US" b="0" baseline="0" dirty="0" err="1" smtClean="0"/>
              <a:t>jusr</a:t>
            </a:r>
            <a:r>
              <a:rPr lang="en-US" b="0" baseline="0" dirty="0" smtClean="0"/>
              <a:t> some minor examples of how these woody shrubs can benefit animal species. As for indirect interactions, shrubs provide a “microclimate” that are usable for species to escape the extreme heat in these arid ecosystems.</a:t>
            </a:r>
          </a:p>
          <a:p>
            <a:r>
              <a:rPr lang="en-US" b="0" baseline="0" dirty="0" smtClean="0"/>
              <a:t>So I want to see that if there if varying densities of this foundational species will have an impact on the total abundance and interactions of other species, that are known to interact with the Ephedra </a:t>
            </a:r>
            <a:r>
              <a:rPr lang="en-US" b="0" baseline="0" dirty="0" err="1" smtClean="0"/>
              <a:t>Californica</a:t>
            </a:r>
            <a:r>
              <a:rPr lang="en-US" b="0" baseline="0" dirty="0" smtClean="0"/>
              <a:t>. The main ways I plan on doing this is through the use of camera traps (where there will be 2 set up at each established microsite at opposite ends, looking into the site) running transects near each of the microsites, and by dedicating an hour to each site to run focal observations.</a:t>
            </a:r>
            <a:endParaRPr lang="en-US" dirty="0"/>
          </a:p>
        </p:txBody>
      </p:sp>
      <p:sp>
        <p:nvSpPr>
          <p:cNvPr id="4" name="Slide Number Placeholder 3"/>
          <p:cNvSpPr>
            <a:spLocks noGrp="1"/>
          </p:cNvSpPr>
          <p:nvPr>
            <p:ph type="sldNum" sz="quarter" idx="10"/>
          </p:nvPr>
        </p:nvSpPr>
        <p:spPr/>
        <p:txBody>
          <a:bodyPr/>
          <a:lstStyle/>
          <a:p>
            <a:fld id="{56655652-CDD7-E34E-A349-844C983BCEDD}" type="slidenum">
              <a:rPr lang="en-US" smtClean="0"/>
              <a:t>16</a:t>
            </a:fld>
            <a:endParaRPr lang="en-US"/>
          </a:p>
        </p:txBody>
      </p:sp>
    </p:spTree>
    <p:extLst>
      <p:ext uri="{BB962C8B-B14F-4D97-AF65-F5344CB8AC3E}">
        <p14:creationId xmlns:p14="http://schemas.microsoft.com/office/powerpoint/2010/main" val="1540719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just a quick run through of the purposes of the project and the main questions I want to answer while out in the field and analyzing the data.</a:t>
            </a:r>
            <a:endParaRPr lang="en-US" dirty="0"/>
          </a:p>
        </p:txBody>
      </p:sp>
      <p:sp>
        <p:nvSpPr>
          <p:cNvPr id="4" name="Slide Number Placeholder 3"/>
          <p:cNvSpPr>
            <a:spLocks noGrp="1"/>
          </p:cNvSpPr>
          <p:nvPr>
            <p:ph type="sldNum" sz="quarter" idx="10"/>
          </p:nvPr>
        </p:nvSpPr>
        <p:spPr/>
        <p:txBody>
          <a:bodyPr/>
          <a:lstStyle/>
          <a:p>
            <a:fld id="{56655652-CDD7-E34E-A349-844C983BCEDD}" type="slidenum">
              <a:rPr lang="en-US" smtClean="0"/>
              <a:t>17</a:t>
            </a:fld>
            <a:endParaRPr lang="en-US"/>
          </a:p>
        </p:txBody>
      </p:sp>
    </p:spTree>
    <p:extLst>
      <p:ext uri="{BB962C8B-B14F-4D97-AF65-F5344CB8AC3E}">
        <p14:creationId xmlns:p14="http://schemas.microsoft.com/office/powerpoint/2010/main" val="14676825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655652-CDD7-E34E-A349-844C983BCEDD}" type="slidenum">
              <a:rPr lang="en-US" smtClean="0"/>
              <a:t>18</a:t>
            </a:fld>
            <a:endParaRPr lang="en-US"/>
          </a:p>
        </p:txBody>
      </p:sp>
    </p:spTree>
    <p:extLst>
      <p:ext uri="{BB962C8B-B14F-4D97-AF65-F5344CB8AC3E}">
        <p14:creationId xmlns:p14="http://schemas.microsoft.com/office/powerpoint/2010/main" val="1517984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Unfortunately due to weather conditions while conducting a mini-field season in</a:t>
            </a:r>
            <a:r>
              <a:rPr lang="en-US" baseline="0" dirty="0" smtClean="0"/>
              <a:t> January, I was unable to go out to the Carrizo Plain site to measure shrub densities at my previously designated sites. So instead I ran a sample measurement at a different site to see how the protocol would work.</a:t>
            </a:r>
          </a:p>
          <a:p>
            <a:r>
              <a:rPr lang="en-US" dirty="0" smtClean="0"/>
              <a:t>The image on this slide is a picture of the </a:t>
            </a:r>
            <a:r>
              <a:rPr lang="en-US" dirty="0" err="1" smtClean="0"/>
              <a:t>Panoche</a:t>
            </a:r>
            <a:r>
              <a:rPr lang="en-US" dirty="0" smtClean="0"/>
              <a:t> Plateau. This site has a species of ephedra with varying densities.</a:t>
            </a:r>
            <a:r>
              <a:rPr lang="en-US" baseline="0" dirty="0" smtClean="0"/>
              <a:t> I felt it would be a good idea to run a practice trial of establishing my microsites (similar to the ones I am setting up at Carrizo) and see how the density varies. The coordinates of the site are (</a:t>
            </a:r>
            <a:r>
              <a:rPr lang="nb-NO" sz="1200" b="0" i="0" u="none" strike="noStrike" kern="1200" dirty="0" smtClean="0">
                <a:solidFill>
                  <a:schemeClr val="tx1"/>
                </a:solidFill>
                <a:effectLst/>
                <a:latin typeface="+mn-lt"/>
                <a:ea typeface="+mn-ea"/>
                <a:cs typeface="+mn-cs"/>
              </a:rPr>
              <a:t>36.69718</a:t>
            </a:r>
            <a:r>
              <a:rPr lang="nb-NO" dirty="0" smtClean="0"/>
              <a:t> </a:t>
            </a:r>
            <a:r>
              <a:rPr lang="nb-NO" sz="1200" b="0" i="0" u="none" strike="noStrike" kern="1200" dirty="0" smtClean="0">
                <a:solidFill>
                  <a:schemeClr val="tx1"/>
                </a:solidFill>
                <a:effectLst/>
                <a:latin typeface="+mn-lt"/>
                <a:ea typeface="+mn-ea"/>
                <a:cs typeface="+mn-cs"/>
              </a:rPr>
              <a:t>-120.79865).</a:t>
            </a:r>
            <a:endParaRPr lang="en-US" dirty="0"/>
          </a:p>
        </p:txBody>
      </p:sp>
      <p:sp>
        <p:nvSpPr>
          <p:cNvPr id="4" name="Slide Number Placeholder 3"/>
          <p:cNvSpPr>
            <a:spLocks noGrp="1"/>
          </p:cNvSpPr>
          <p:nvPr>
            <p:ph type="sldNum" sz="quarter" idx="10"/>
          </p:nvPr>
        </p:nvSpPr>
        <p:spPr/>
        <p:txBody>
          <a:bodyPr/>
          <a:lstStyle/>
          <a:p>
            <a:fld id="{56655652-CDD7-E34E-A349-844C983BCEDD}" type="slidenum">
              <a:rPr lang="en-US" smtClean="0"/>
              <a:t>21</a:t>
            </a:fld>
            <a:endParaRPr lang="en-US"/>
          </a:p>
        </p:txBody>
      </p:sp>
    </p:spTree>
    <p:extLst>
      <p:ext uri="{BB962C8B-B14F-4D97-AF65-F5344CB8AC3E}">
        <p14:creationId xmlns:p14="http://schemas.microsoft.com/office/powerpoint/2010/main" val="10591819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above is the methodology used during the pilot study out at the </a:t>
            </a:r>
            <a:r>
              <a:rPr lang="en-US" baseline="0" dirty="0" err="1" smtClean="0"/>
              <a:t>Panoche</a:t>
            </a:r>
            <a:r>
              <a:rPr lang="en-US" baseline="0" dirty="0" smtClean="0"/>
              <a:t> Plateau. </a:t>
            </a:r>
            <a:r>
              <a:rPr lang="en-US" b="1" baseline="0" dirty="0" smtClean="0"/>
              <a:t>Read methods and go a bit more into detail</a:t>
            </a:r>
            <a:endParaRPr lang="en-US" dirty="0"/>
          </a:p>
        </p:txBody>
      </p:sp>
      <p:sp>
        <p:nvSpPr>
          <p:cNvPr id="4" name="Slide Number Placeholder 3"/>
          <p:cNvSpPr>
            <a:spLocks noGrp="1"/>
          </p:cNvSpPr>
          <p:nvPr>
            <p:ph type="sldNum" sz="quarter" idx="10"/>
          </p:nvPr>
        </p:nvSpPr>
        <p:spPr/>
        <p:txBody>
          <a:bodyPr/>
          <a:lstStyle/>
          <a:p>
            <a:fld id="{56655652-CDD7-E34E-A349-844C983BCEDD}" type="slidenum">
              <a:rPr lang="en-US" smtClean="0"/>
              <a:t>22</a:t>
            </a:fld>
            <a:endParaRPr lang="en-US"/>
          </a:p>
        </p:txBody>
      </p:sp>
    </p:spTree>
    <p:extLst>
      <p:ext uri="{BB962C8B-B14F-4D97-AF65-F5344CB8AC3E}">
        <p14:creationId xmlns:p14="http://schemas.microsoft.com/office/powerpoint/2010/main" val="13263062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while out in the </a:t>
            </a:r>
            <a:r>
              <a:rPr lang="en-US" dirty="0" err="1" smtClean="0"/>
              <a:t>Panoche</a:t>
            </a:r>
            <a:r>
              <a:rPr lang="en-US" dirty="0" smtClean="0"/>
              <a:t> Plateau we</a:t>
            </a:r>
            <a:r>
              <a:rPr lang="en-US" baseline="0" dirty="0" smtClean="0"/>
              <a:t> measure 10 different sites. These 10 sites were randomly selected near the main path, and the </a:t>
            </a:r>
            <a:r>
              <a:rPr lang="en-US" baseline="0" dirty="0" err="1" smtClean="0"/>
              <a:t>gps</a:t>
            </a:r>
            <a:r>
              <a:rPr lang="en-US" baseline="0" dirty="0" smtClean="0"/>
              <a:t> location taken for the center of each microsite. Using a transect tape we measured out each site’s radius and from there measured the dimensions of each ephedra shrub in the microsite. We used x, y ,z dimensions where x was the longest portion of the shrub, y is the length 90 degrees from the x value and z is the height of the shrub. Each shrubs then had it’s </a:t>
            </a:r>
            <a:r>
              <a:rPr lang="en-US" baseline="0" dirty="0" err="1" smtClean="0"/>
              <a:t>gps</a:t>
            </a:r>
            <a:r>
              <a:rPr lang="en-US" baseline="0" dirty="0" smtClean="0"/>
              <a:t> coordinates taken.</a:t>
            </a:r>
            <a:endParaRPr lang="en-US" dirty="0"/>
          </a:p>
        </p:txBody>
      </p:sp>
      <p:sp>
        <p:nvSpPr>
          <p:cNvPr id="4" name="Slide Number Placeholder 3"/>
          <p:cNvSpPr>
            <a:spLocks noGrp="1"/>
          </p:cNvSpPr>
          <p:nvPr>
            <p:ph type="sldNum" sz="quarter" idx="10"/>
          </p:nvPr>
        </p:nvSpPr>
        <p:spPr/>
        <p:txBody>
          <a:bodyPr/>
          <a:lstStyle/>
          <a:p>
            <a:fld id="{56655652-CDD7-E34E-A349-844C983BCEDD}" type="slidenum">
              <a:rPr lang="en-US" smtClean="0"/>
              <a:t>23</a:t>
            </a:fld>
            <a:endParaRPr lang="en-US"/>
          </a:p>
        </p:txBody>
      </p:sp>
    </p:spTree>
    <p:extLst>
      <p:ext uri="{BB962C8B-B14F-4D97-AF65-F5344CB8AC3E}">
        <p14:creationId xmlns:p14="http://schemas.microsoft.com/office/powerpoint/2010/main" val="12311468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all the data was inputted,</a:t>
            </a:r>
            <a:r>
              <a:rPr lang="en-US" baseline="0" dirty="0" smtClean="0"/>
              <a:t> I analyzed it a bit and found the total density of ephedra shrub per microsite. What I noticed was that on average, the majority of the sites had about 3 shrubs. I would classify this as a ”low” density since this was the lower end of shrub abundance at the site. I then noticed that a few sites a ”medium” number of shrubs which were around 4-5 shrub individuals in a site. Finally I noticed one site had a larger density of shrubs than the others. I would have classified this as a “high” density microsite, as it had the highest abundance of shrubs of all 10 microsites.</a:t>
            </a:r>
          </a:p>
          <a:p>
            <a:endParaRPr lang="en-US" baseline="0" dirty="0" smtClean="0"/>
          </a:p>
          <a:p>
            <a:r>
              <a:rPr lang="en-US" baseline="0" dirty="0" smtClean="0"/>
              <a:t>From this practice run, I would say that the current protocol I have set for my Carrizo Sites would be optimal. Since I have sites already planned based on GPS coordinates and imaging, I think that the sites I have established best represent a gradient ranging from high, medium and low density. The practice run I conducted displays that it is possible to find a gradient of shrub densities at my sites and that it would be a good representation.</a:t>
            </a:r>
            <a:endParaRPr lang="en-US" dirty="0"/>
          </a:p>
        </p:txBody>
      </p:sp>
      <p:sp>
        <p:nvSpPr>
          <p:cNvPr id="4" name="Slide Number Placeholder 3"/>
          <p:cNvSpPr>
            <a:spLocks noGrp="1"/>
          </p:cNvSpPr>
          <p:nvPr>
            <p:ph type="sldNum" sz="quarter" idx="10"/>
          </p:nvPr>
        </p:nvSpPr>
        <p:spPr/>
        <p:txBody>
          <a:bodyPr/>
          <a:lstStyle/>
          <a:p>
            <a:fld id="{56655652-CDD7-E34E-A349-844C983BCEDD}" type="slidenum">
              <a:rPr lang="en-US" smtClean="0"/>
              <a:t>24</a:t>
            </a:fld>
            <a:endParaRPr lang="en-US"/>
          </a:p>
        </p:txBody>
      </p:sp>
    </p:spTree>
    <p:extLst>
      <p:ext uri="{BB962C8B-B14F-4D97-AF65-F5344CB8AC3E}">
        <p14:creationId xmlns:p14="http://schemas.microsoft.com/office/powerpoint/2010/main" val="611935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Density is defined as the total</a:t>
            </a:r>
            <a:r>
              <a:rPr lang="en-US" baseline="0" dirty="0" smtClean="0"/>
              <a:t> number of individuals in a given area, per unit area. Therefor </a:t>
            </a:r>
            <a:r>
              <a:rPr lang="en-US" baseline="0" dirty="0" err="1" smtClean="0"/>
              <a:t>shurb</a:t>
            </a:r>
            <a:r>
              <a:rPr lang="en-US" baseline="0" dirty="0" smtClean="0"/>
              <a:t> and animal densities can be defined as the total population of a shrub or animal population in a given area. The density of shrubs in these arid environments vary heavily from area to area. In some, there may be as many as 5 shrubs in a 10m radius. IN contrast, there could be 0-1 shrubs in the same area. There has been a significant lack of studies conducted on the relationship between shrub density and animal density, especially in these arid ecosystems. It is possible that due to the facilitation that occurs between shrub and animal species, that a higher shrub density can have an affect on the total animal densities in these areas. </a:t>
            </a:r>
          </a:p>
          <a:p>
            <a:r>
              <a:rPr lang="en-US" dirty="0" smtClean="0"/>
              <a:t>Animal</a:t>
            </a:r>
            <a:r>
              <a:rPr lang="en-US" baseline="0" dirty="0" smtClean="0"/>
              <a:t> Density in ecosystems is important for the individual animals species. If we have a higher density of a specific animal species, then there is a higher chance for interactions to occur between them. For example, there can be higher chances of individuals mating when the population density of that specific species is fairly high. However with this increase in animal density, there may also be an increase in competition for food supplies and possibly predation. This is opposed to lower animal densities. With a lower density of animals, there may be less competition for resources and a decreased predation, however there will also be a decreased in positive </a:t>
            </a:r>
            <a:r>
              <a:rPr lang="en-US" baseline="0" dirty="0" err="1" smtClean="0"/>
              <a:t>intraspecies</a:t>
            </a:r>
            <a:r>
              <a:rPr lang="en-US" baseline="0" dirty="0" smtClean="0"/>
              <a:t> interactions, such as mating</a:t>
            </a:r>
          </a:p>
          <a:p>
            <a:endParaRPr lang="en-US" baseline="0" dirty="0" smtClean="0"/>
          </a:p>
          <a:p>
            <a:r>
              <a:rPr lang="en-US" baseline="0" dirty="0" smtClean="0"/>
              <a:t>The main overarching theme of my study is to determine whether or not the density of shrubs </a:t>
            </a:r>
            <a:r>
              <a:rPr lang="en-US" baseline="0" dirty="0" err="1" smtClean="0"/>
              <a:t>willhave</a:t>
            </a:r>
            <a:r>
              <a:rPr lang="en-US" baseline="0" dirty="0" smtClean="0"/>
              <a:t> an impact on the total</a:t>
            </a:r>
            <a:endParaRPr lang="en-US" dirty="0"/>
          </a:p>
        </p:txBody>
      </p:sp>
      <p:sp>
        <p:nvSpPr>
          <p:cNvPr id="4" name="Slide Number Placeholder 3"/>
          <p:cNvSpPr>
            <a:spLocks noGrp="1"/>
          </p:cNvSpPr>
          <p:nvPr>
            <p:ph type="sldNum" sz="quarter" idx="10"/>
          </p:nvPr>
        </p:nvSpPr>
        <p:spPr/>
        <p:txBody>
          <a:bodyPr/>
          <a:lstStyle/>
          <a:p>
            <a:fld id="{56655652-CDD7-E34E-A349-844C983BCEDD}" type="slidenum">
              <a:rPr lang="en-US" smtClean="0"/>
              <a:t>4</a:t>
            </a:fld>
            <a:endParaRPr lang="en-US"/>
          </a:p>
        </p:txBody>
      </p:sp>
    </p:spTree>
    <p:extLst>
      <p:ext uri="{BB962C8B-B14F-4D97-AF65-F5344CB8AC3E}">
        <p14:creationId xmlns:p14="http://schemas.microsoft.com/office/powerpoint/2010/main" val="1744732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Go over timeline</a:t>
            </a:r>
            <a:endParaRPr lang="en-US" b="1" dirty="0"/>
          </a:p>
        </p:txBody>
      </p:sp>
      <p:sp>
        <p:nvSpPr>
          <p:cNvPr id="4" name="Slide Number Placeholder 3"/>
          <p:cNvSpPr>
            <a:spLocks noGrp="1"/>
          </p:cNvSpPr>
          <p:nvPr>
            <p:ph type="sldNum" sz="quarter" idx="10"/>
          </p:nvPr>
        </p:nvSpPr>
        <p:spPr/>
        <p:txBody>
          <a:bodyPr/>
          <a:lstStyle/>
          <a:p>
            <a:fld id="{E828CC78-EFD9-2C45-B382-E6C4B979857F}" type="slidenum">
              <a:rPr lang="en-US" smtClean="0"/>
              <a:t>25</a:t>
            </a:fld>
            <a:endParaRPr lang="en-US"/>
          </a:p>
        </p:txBody>
      </p:sp>
    </p:spTree>
    <p:extLst>
      <p:ext uri="{BB962C8B-B14F-4D97-AF65-F5344CB8AC3E}">
        <p14:creationId xmlns:p14="http://schemas.microsoft.com/office/powerpoint/2010/main" val="347932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chapter one is going to be a systematic review focusing on gaining insight on the relationship between shrub and animal densities in literature. The main focus will be to see if literature that</a:t>
            </a:r>
            <a:r>
              <a:rPr lang="en-US" baseline="0" dirty="0" smtClean="0"/>
              <a:t> touches upon facilitation included densities in its records. The main questions that will be focused in during this review will be </a:t>
            </a:r>
            <a:r>
              <a:rPr lang="en-US" b="1" baseline="0" dirty="0" smtClean="0"/>
              <a:t>Read questions</a:t>
            </a:r>
            <a:endParaRPr lang="en-US" dirty="0"/>
          </a:p>
        </p:txBody>
      </p:sp>
      <p:sp>
        <p:nvSpPr>
          <p:cNvPr id="4" name="Slide Number Placeholder 3"/>
          <p:cNvSpPr>
            <a:spLocks noGrp="1"/>
          </p:cNvSpPr>
          <p:nvPr>
            <p:ph type="sldNum" sz="quarter" idx="10"/>
          </p:nvPr>
        </p:nvSpPr>
        <p:spPr/>
        <p:txBody>
          <a:bodyPr/>
          <a:lstStyle/>
          <a:p>
            <a:fld id="{E828CC78-EFD9-2C45-B382-E6C4B979857F}" type="slidenum">
              <a:rPr lang="en-US" smtClean="0"/>
              <a:t>5</a:t>
            </a:fld>
            <a:endParaRPr lang="en-US"/>
          </a:p>
        </p:txBody>
      </p:sp>
    </p:spTree>
    <p:extLst>
      <p:ext uri="{BB962C8B-B14F-4D97-AF65-F5344CB8AC3E}">
        <p14:creationId xmlns:p14="http://schemas.microsoft.com/office/powerpoint/2010/main" val="404635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655652-CDD7-E34E-A349-844C983BCEDD}" type="slidenum">
              <a:rPr lang="en-US" smtClean="0"/>
              <a:t>6</a:t>
            </a:fld>
            <a:endParaRPr lang="en-US"/>
          </a:p>
        </p:txBody>
      </p:sp>
    </p:spTree>
    <p:extLst>
      <p:ext uri="{BB962C8B-B14F-4D97-AF65-F5344CB8AC3E}">
        <p14:creationId xmlns:p14="http://schemas.microsoft.com/office/powerpoint/2010/main" val="1663392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State Predictions</a:t>
            </a:r>
            <a:endParaRPr lang="en-US" b="1" dirty="0"/>
          </a:p>
        </p:txBody>
      </p:sp>
      <p:sp>
        <p:nvSpPr>
          <p:cNvPr id="4" name="Slide Number Placeholder 3"/>
          <p:cNvSpPr>
            <a:spLocks noGrp="1"/>
          </p:cNvSpPr>
          <p:nvPr>
            <p:ph type="sldNum" sz="quarter" idx="10"/>
          </p:nvPr>
        </p:nvSpPr>
        <p:spPr/>
        <p:txBody>
          <a:bodyPr/>
          <a:lstStyle/>
          <a:p>
            <a:fld id="{56655652-CDD7-E34E-A349-844C983BCEDD}" type="slidenum">
              <a:rPr lang="en-US" smtClean="0"/>
              <a:t>7</a:t>
            </a:fld>
            <a:endParaRPr lang="en-US"/>
          </a:p>
        </p:txBody>
      </p:sp>
    </p:spTree>
    <p:extLst>
      <p:ext uri="{BB962C8B-B14F-4D97-AF65-F5344CB8AC3E}">
        <p14:creationId xmlns:p14="http://schemas.microsoft.com/office/powerpoint/2010/main" val="96256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In order to</a:t>
            </a:r>
            <a:r>
              <a:rPr lang="en-CA" baseline="0" dirty="0" smtClean="0"/>
              <a:t> find articles usable for the systematic review, Web of Science was used to begin with the preliminary screening of </a:t>
            </a:r>
            <a:r>
              <a:rPr lang="en-CA" baseline="0" dirty="0" err="1" smtClean="0"/>
              <a:t>potnetial</a:t>
            </a:r>
            <a:r>
              <a:rPr lang="en-CA" baseline="0" dirty="0" smtClean="0"/>
              <a:t> literature. Use of key words such as shrub* facilitate* density* arid*, </a:t>
            </a:r>
            <a:r>
              <a:rPr lang="en-CA" baseline="0" dirty="0" err="1" smtClean="0"/>
              <a:t>etc</a:t>
            </a:r>
            <a:r>
              <a:rPr lang="en-CA" baseline="0" dirty="0" smtClean="0"/>
              <a:t> were used. From there bar graphs were generated to compare the number of papers associated with different combinations of key words and a PRISM to help display the filtering process of potential literature that will be used.</a:t>
            </a:r>
            <a:endParaRPr lang="en-US" dirty="0"/>
          </a:p>
        </p:txBody>
      </p:sp>
      <p:sp>
        <p:nvSpPr>
          <p:cNvPr id="4" name="Slide Number Placeholder 3"/>
          <p:cNvSpPr>
            <a:spLocks noGrp="1"/>
          </p:cNvSpPr>
          <p:nvPr>
            <p:ph type="sldNum" sz="quarter" idx="10"/>
          </p:nvPr>
        </p:nvSpPr>
        <p:spPr/>
        <p:txBody>
          <a:bodyPr/>
          <a:lstStyle/>
          <a:p>
            <a:fld id="{E828CC78-EFD9-2C45-B382-E6C4B979857F}" type="slidenum">
              <a:rPr lang="en-US" smtClean="0"/>
              <a:t>8</a:t>
            </a:fld>
            <a:endParaRPr lang="en-US"/>
          </a:p>
        </p:txBody>
      </p:sp>
    </p:spTree>
    <p:extLst>
      <p:ext uri="{BB962C8B-B14F-4D97-AF65-F5344CB8AC3E}">
        <p14:creationId xmlns:p14="http://schemas.microsoft.com/office/powerpoint/2010/main" val="1407480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kern="1200" dirty="0" smtClean="0">
                <a:solidFill>
                  <a:schemeClr val="tx1"/>
                </a:solidFill>
                <a:effectLst/>
                <a:latin typeface="+mn-lt"/>
                <a:ea typeface="+mn-ea"/>
                <a:cs typeface="+mn-cs"/>
              </a:rPr>
              <a:t>I will go over the filtration of papers in just a moment but I just wanted to highly the beginning and end of the paper review. I first started with 375 eligible</a:t>
            </a:r>
            <a:r>
              <a:rPr lang="en-CA" sz="1200" kern="1200" baseline="0" dirty="0" smtClean="0">
                <a:solidFill>
                  <a:schemeClr val="tx1"/>
                </a:solidFill>
                <a:effectLst/>
                <a:latin typeface="+mn-lt"/>
                <a:ea typeface="+mn-ea"/>
                <a:cs typeface="+mn-cs"/>
              </a:rPr>
              <a:t> papers and filtered through title, abstract and the full text to get a final number of 37 eligible papers.</a:t>
            </a:r>
          </a:p>
          <a:p>
            <a:pPr marL="0" marR="0" indent="0" algn="l" defTabSz="914400" rtl="0" eaLnBrk="1" fontAlgn="auto" latinLnBrk="0" hangingPunct="1">
              <a:lnSpc>
                <a:spcPct val="100000"/>
              </a:lnSpc>
              <a:spcBef>
                <a:spcPts val="0"/>
              </a:spcBef>
              <a:spcAft>
                <a:spcPts val="0"/>
              </a:spcAft>
              <a:buClrTx/>
              <a:buSzTx/>
              <a:buFontTx/>
              <a:buNone/>
              <a:tabLst/>
              <a:defRPr/>
            </a:pPr>
            <a:r>
              <a:rPr lang="en-CA" sz="1200" kern="1200" baseline="0" dirty="0" smtClean="0">
                <a:solidFill>
                  <a:schemeClr val="tx1"/>
                </a:solidFill>
                <a:effectLst/>
                <a:latin typeface="+mn-lt"/>
                <a:ea typeface="+mn-ea"/>
                <a:cs typeface="+mn-cs"/>
              </a:rPr>
              <a:t>To get here I </a:t>
            </a:r>
            <a:r>
              <a:rPr lang="en-CA" sz="1200" kern="1200" baseline="0" dirty="0" err="1" smtClean="0">
                <a:solidFill>
                  <a:schemeClr val="tx1"/>
                </a:solidFill>
                <a:effectLst/>
                <a:latin typeface="+mn-lt"/>
                <a:ea typeface="+mn-ea"/>
                <a:cs typeface="+mn-cs"/>
              </a:rPr>
              <a:t>followe</a:t>
            </a:r>
            <a:r>
              <a:rPr lang="en-CA" sz="1200" kern="1200" baseline="0" dirty="0" smtClean="0">
                <a:solidFill>
                  <a:schemeClr val="tx1"/>
                </a:solidFill>
                <a:effectLst/>
                <a:latin typeface="+mn-lt"/>
                <a:ea typeface="+mn-ea"/>
                <a:cs typeface="+mn-cs"/>
              </a:rPr>
              <a:t> the following Criteria</a:t>
            </a:r>
            <a:endParaRPr lang="en-CA"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CA" sz="1200" kern="1200" dirty="0" smtClean="0">
                <a:solidFill>
                  <a:schemeClr val="tx1"/>
                </a:solidFill>
                <a:effectLst/>
                <a:latin typeface="+mn-lt"/>
                <a:ea typeface="+mn-ea"/>
                <a:cs typeface="+mn-cs"/>
              </a:rPr>
              <a:t>While going through text review I looked for a few key factors in the paper that would prove useful for the systematic review. First, I wanted to ensure the remaining papers included a measure of shrub density. Almost all the papers included some measure of density. Unit of density measurement was then recorded to see the differing methods of calculating the overall abundance of shrubs in these varying papers. Finally, I ensured that the papers I was going through for the systematic review were able to conclude, or were able to make connections to facilitative interactions. To do this I determined whether or not the papers concluded that this was occurring in their system. If the paper concluded that facilitation was evident then it was denoted with a Yes, and if they concluded that there were no facilitative interactions, it was denoted with a No.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655652-CDD7-E34E-A349-844C983BCEDD}" type="slidenum">
              <a:rPr lang="en-US" smtClean="0"/>
              <a:t>9</a:t>
            </a:fld>
            <a:endParaRPr lang="en-US"/>
          </a:p>
        </p:txBody>
      </p:sp>
    </p:spTree>
    <p:extLst>
      <p:ext uri="{BB962C8B-B14F-4D97-AF65-F5344CB8AC3E}">
        <p14:creationId xmlns:p14="http://schemas.microsoft.com/office/powerpoint/2010/main" val="1394522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I last presented my </a:t>
            </a:r>
            <a:r>
              <a:rPr lang="en-US" baseline="0" dirty="0" err="1" smtClean="0"/>
              <a:t>Prisma</a:t>
            </a:r>
            <a:r>
              <a:rPr lang="en-US" baseline="0" dirty="0" smtClean="0"/>
              <a:t> I was only at the filtering portion, where I filtered out my searches to the relevant fields (Ecology and agriculture). Now I have gone through the other steps for filtering out relevant papers for my review. I began with abstract review and looked for various key words in the abstracts including facilitate, density, and shrub. I filtered through the 278 papers and was left with around 74 that could potentially be used </a:t>
            </a:r>
            <a:r>
              <a:rPr lang="en-US" baseline="0" dirty="0" err="1" smtClean="0"/>
              <a:t>fof</a:t>
            </a:r>
            <a:r>
              <a:rPr lang="en-US" baseline="0" dirty="0" smtClean="0"/>
              <a:t> my chapter 1.</a:t>
            </a:r>
          </a:p>
          <a:p>
            <a:r>
              <a:rPr lang="en-US" baseline="0" dirty="0" smtClean="0"/>
              <a:t>After this I began the full text review where I checked to make sure that the papers include the following: is facilitation a focus of the study, is there data for facilitation, was density looked at in the study, is there data pertaining to density, what units were used to measure density in the paper, were shrub species the focus of the study and if so what species, what were the protégé species’ taxa and what are the species themselves. After filtering the papers for the previous data I came up with a total of 37 papers that contain data useable for the systematic review.</a:t>
            </a:r>
            <a:endParaRPr lang="en-US" dirty="0"/>
          </a:p>
        </p:txBody>
      </p:sp>
      <p:sp>
        <p:nvSpPr>
          <p:cNvPr id="4" name="Slide Number Placeholder 3"/>
          <p:cNvSpPr>
            <a:spLocks noGrp="1"/>
          </p:cNvSpPr>
          <p:nvPr>
            <p:ph type="sldNum" sz="quarter" idx="10"/>
          </p:nvPr>
        </p:nvSpPr>
        <p:spPr/>
        <p:txBody>
          <a:bodyPr/>
          <a:lstStyle/>
          <a:p>
            <a:fld id="{56655652-CDD7-E34E-A349-844C983BCEDD}" type="slidenum">
              <a:rPr lang="en-US" smtClean="0"/>
              <a:t>10</a:t>
            </a:fld>
            <a:endParaRPr lang="en-US"/>
          </a:p>
        </p:txBody>
      </p:sp>
    </p:spTree>
    <p:extLst>
      <p:ext uri="{BB962C8B-B14F-4D97-AF65-F5344CB8AC3E}">
        <p14:creationId xmlns:p14="http://schemas.microsoft.com/office/powerpoint/2010/main" val="123826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thing I wanted</a:t>
            </a:r>
            <a:r>
              <a:rPr lang="en-US" baseline="0" dirty="0" smtClean="0"/>
              <a:t> to outline from my findings is which papers contained density data that can be used for my Chapter 1. Of the  37 papers selected, a total of 31 of them contained a physical value for shrub density. Of these 31 papers, a total of 188 data points have been extracted, pertaining to density in these papers. There were only a total of 6 papers that did not include a value for shrub density, however I decided to include them in the review. This is because they do mention that density was considered when conducting their experiment, however, they never produced a physical value for this data. I decided to keep the paper as it does show that density of shrubs is still being taken into consideration during the conduction of some experiments and the concepts mentioned in these papers are excellent to include.</a:t>
            </a:r>
            <a:endParaRPr lang="en-US" dirty="0"/>
          </a:p>
        </p:txBody>
      </p:sp>
      <p:sp>
        <p:nvSpPr>
          <p:cNvPr id="4" name="Slide Number Placeholder 3"/>
          <p:cNvSpPr>
            <a:spLocks noGrp="1"/>
          </p:cNvSpPr>
          <p:nvPr>
            <p:ph type="sldNum" sz="quarter" idx="10"/>
          </p:nvPr>
        </p:nvSpPr>
        <p:spPr/>
        <p:txBody>
          <a:bodyPr/>
          <a:lstStyle/>
          <a:p>
            <a:fld id="{56655652-CDD7-E34E-A349-844C983BCEDD}" type="slidenum">
              <a:rPr lang="en-US" smtClean="0"/>
              <a:t>11</a:t>
            </a:fld>
            <a:endParaRPr lang="en-US"/>
          </a:p>
        </p:txBody>
      </p:sp>
    </p:spTree>
    <p:extLst>
      <p:ext uri="{BB962C8B-B14F-4D97-AF65-F5344CB8AC3E}">
        <p14:creationId xmlns:p14="http://schemas.microsoft.com/office/powerpoint/2010/main" val="614410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B1CAF40-C495-A046-9F1C-475E39E24CA8}" type="datetimeFigureOut">
              <a:rPr lang="en-US" smtClean="0"/>
              <a:t>3/23/19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473707-499D-0F47-BF32-6EB02E1AA12B}" type="slidenum">
              <a:rPr lang="en-US" smtClean="0"/>
              <a:t>‹#›</a:t>
            </a:fld>
            <a:endParaRPr lang="en-US"/>
          </a:p>
        </p:txBody>
      </p:sp>
    </p:spTree>
    <p:extLst>
      <p:ext uri="{BB962C8B-B14F-4D97-AF65-F5344CB8AC3E}">
        <p14:creationId xmlns:p14="http://schemas.microsoft.com/office/powerpoint/2010/main" val="140684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1CAF40-C495-A046-9F1C-475E39E24CA8}" type="datetimeFigureOut">
              <a:rPr lang="en-US" smtClean="0"/>
              <a:t>3/23/19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473707-499D-0F47-BF32-6EB02E1AA12B}" type="slidenum">
              <a:rPr lang="en-US" smtClean="0"/>
              <a:t>‹#›</a:t>
            </a:fld>
            <a:endParaRPr lang="en-US"/>
          </a:p>
        </p:txBody>
      </p:sp>
    </p:spTree>
    <p:extLst>
      <p:ext uri="{BB962C8B-B14F-4D97-AF65-F5344CB8AC3E}">
        <p14:creationId xmlns:p14="http://schemas.microsoft.com/office/powerpoint/2010/main" val="967375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1CAF40-C495-A046-9F1C-475E39E24CA8}" type="datetimeFigureOut">
              <a:rPr lang="en-US" smtClean="0"/>
              <a:t>3/23/19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473707-499D-0F47-BF32-6EB02E1AA12B}" type="slidenum">
              <a:rPr lang="en-US" smtClean="0"/>
              <a:t>‹#›</a:t>
            </a:fld>
            <a:endParaRPr lang="en-US"/>
          </a:p>
        </p:txBody>
      </p:sp>
    </p:spTree>
    <p:extLst>
      <p:ext uri="{BB962C8B-B14F-4D97-AF65-F5344CB8AC3E}">
        <p14:creationId xmlns:p14="http://schemas.microsoft.com/office/powerpoint/2010/main" val="81068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1CAF40-C495-A046-9F1C-475E39E24CA8}" type="datetimeFigureOut">
              <a:rPr lang="en-US" smtClean="0"/>
              <a:t>3/23/19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473707-499D-0F47-BF32-6EB02E1AA12B}" type="slidenum">
              <a:rPr lang="en-US" smtClean="0"/>
              <a:t>‹#›</a:t>
            </a:fld>
            <a:endParaRPr lang="en-US"/>
          </a:p>
        </p:txBody>
      </p:sp>
    </p:spTree>
    <p:extLst>
      <p:ext uri="{BB962C8B-B14F-4D97-AF65-F5344CB8AC3E}">
        <p14:creationId xmlns:p14="http://schemas.microsoft.com/office/powerpoint/2010/main" val="98122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1CAF40-C495-A046-9F1C-475E39E24CA8}" type="datetimeFigureOut">
              <a:rPr lang="en-US" smtClean="0"/>
              <a:t>3/23/19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473707-499D-0F47-BF32-6EB02E1AA12B}" type="slidenum">
              <a:rPr lang="en-US" smtClean="0"/>
              <a:t>‹#›</a:t>
            </a:fld>
            <a:endParaRPr lang="en-US"/>
          </a:p>
        </p:txBody>
      </p:sp>
    </p:spTree>
    <p:extLst>
      <p:ext uri="{BB962C8B-B14F-4D97-AF65-F5344CB8AC3E}">
        <p14:creationId xmlns:p14="http://schemas.microsoft.com/office/powerpoint/2010/main" val="2032160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B1CAF40-C495-A046-9F1C-475E39E24CA8}" type="datetimeFigureOut">
              <a:rPr lang="en-US" smtClean="0"/>
              <a:t>3/23/19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473707-499D-0F47-BF32-6EB02E1AA12B}" type="slidenum">
              <a:rPr lang="en-US" smtClean="0"/>
              <a:t>‹#›</a:t>
            </a:fld>
            <a:endParaRPr lang="en-US"/>
          </a:p>
        </p:txBody>
      </p:sp>
    </p:spTree>
    <p:extLst>
      <p:ext uri="{BB962C8B-B14F-4D97-AF65-F5344CB8AC3E}">
        <p14:creationId xmlns:p14="http://schemas.microsoft.com/office/powerpoint/2010/main" val="947904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B1CAF40-C495-A046-9F1C-475E39E24CA8}" type="datetimeFigureOut">
              <a:rPr lang="en-US" smtClean="0"/>
              <a:t>3/23/19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8473707-499D-0F47-BF32-6EB02E1AA12B}" type="slidenum">
              <a:rPr lang="en-US" smtClean="0"/>
              <a:t>‹#›</a:t>
            </a:fld>
            <a:endParaRPr lang="en-US"/>
          </a:p>
        </p:txBody>
      </p:sp>
    </p:spTree>
    <p:extLst>
      <p:ext uri="{BB962C8B-B14F-4D97-AF65-F5344CB8AC3E}">
        <p14:creationId xmlns:p14="http://schemas.microsoft.com/office/powerpoint/2010/main" val="1392817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B1CAF40-C495-A046-9F1C-475E39E24CA8}" type="datetimeFigureOut">
              <a:rPr lang="en-US" smtClean="0"/>
              <a:t>3/23/19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473707-499D-0F47-BF32-6EB02E1AA12B}" type="slidenum">
              <a:rPr lang="en-US" smtClean="0"/>
              <a:t>‹#›</a:t>
            </a:fld>
            <a:endParaRPr lang="en-US"/>
          </a:p>
        </p:txBody>
      </p:sp>
    </p:spTree>
    <p:extLst>
      <p:ext uri="{BB962C8B-B14F-4D97-AF65-F5344CB8AC3E}">
        <p14:creationId xmlns:p14="http://schemas.microsoft.com/office/powerpoint/2010/main" val="1517230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1CAF40-C495-A046-9F1C-475E39E24CA8}" type="datetimeFigureOut">
              <a:rPr lang="en-US" smtClean="0"/>
              <a:t>3/23/19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8473707-499D-0F47-BF32-6EB02E1AA12B}" type="slidenum">
              <a:rPr lang="en-US" smtClean="0"/>
              <a:t>‹#›</a:t>
            </a:fld>
            <a:endParaRPr lang="en-US"/>
          </a:p>
        </p:txBody>
      </p:sp>
    </p:spTree>
    <p:extLst>
      <p:ext uri="{BB962C8B-B14F-4D97-AF65-F5344CB8AC3E}">
        <p14:creationId xmlns:p14="http://schemas.microsoft.com/office/powerpoint/2010/main" val="8770798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1CAF40-C495-A046-9F1C-475E39E24CA8}" type="datetimeFigureOut">
              <a:rPr lang="en-US" smtClean="0"/>
              <a:t>3/23/19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473707-499D-0F47-BF32-6EB02E1AA12B}" type="slidenum">
              <a:rPr lang="en-US" smtClean="0"/>
              <a:t>‹#›</a:t>
            </a:fld>
            <a:endParaRPr lang="en-US"/>
          </a:p>
        </p:txBody>
      </p:sp>
    </p:spTree>
    <p:extLst>
      <p:ext uri="{BB962C8B-B14F-4D97-AF65-F5344CB8AC3E}">
        <p14:creationId xmlns:p14="http://schemas.microsoft.com/office/powerpoint/2010/main" val="753437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1CAF40-C495-A046-9F1C-475E39E24CA8}" type="datetimeFigureOut">
              <a:rPr lang="en-US" smtClean="0"/>
              <a:t>3/23/19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473707-499D-0F47-BF32-6EB02E1AA12B}" type="slidenum">
              <a:rPr lang="en-US" smtClean="0"/>
              <a:t>‹#›</a:t>
            </a:fld>
            <a:endParaRPr lang="en-US"/>
          </a:p>
        </p:txBody>
      </p:sp>
    </p:spTree>
    <p:extLst>
      <p:ext uri="{BB962C8B-B14F-4D97-AF65-F5344CB8AC3E}">
        <p14:creationId xmlns:p14="http://schemas.microsoft.com/office/powerpoint/2010/main" val="145552172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1CAF40-C495-A046-9F1C-475E39E24CA8}" type="datetimeFigureOut">
              <a:rPr lang="en-US" smtClean="0"/>
              <a:t>3/23/19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473707-499D-0F47-BF32-6EB02E1AA12B}" type="slidenum">
              <a:rPr lang="en-US" smtClean="0"/>
              <a:t>‹#›</a:t>
            </a:fld>
            <a:endParaRPr lang="en-US"/>
          </a:p>
        </p:txBody>
      </p:sp>
    </p:spTree>
    <p:extLst>
      <p:ext uri="{BB962C8B-B14F-4D97-AF65-F5344CB8AC3E}">
        <p14:creationId xmlns:p14="http://schemas.microsoft.com/office/powerpoint/2010/main" val="18146429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4.jpe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jp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36601"/>
            <a:ext cx="9144000" cy="2387600"/>
          </a:xfrm>
        </p:spPr>
        <p:txBody>
          <a:bodyPr>
            <a:noAutofit/>
          </a:bodyPr>
          <a:lstStyle/>
          <a:p>
            <a:r>
              <a:rPr lang="en-CA" sz="4800" b="1" dirty="0" smtClean="0"/>
              <a:t>An examination of shrub and animal density-dependent interactions in desert ecosystems</a:t>
            </a:r>
            <a:r>
              <a:rPr lang="en-US" sz="4800" b="1" dirty="0" smtClean="0"/>
              <a:t>:</a:t>
            </a:r>
            <a:br>
              <a:rPr lang="en-US" sz="4800" b="1" dirty="0" smtClean="0"/>
            </a:br>
            <a:r>
              <a:rPr lang="en-US" sz="4800" b="1" dirty="0" smtClean="0"/>
              <a:t>April Progress Report</a:t>
            </a:r>
            <a:endParaRPr lang="en-US" sz="4800" b="1" dirty="0"/>
          </a:p>
        </p:txBody>
      </p:sp>
      <p:sp>
        <p:nvSpPr>
          <p:cNvPr id="3" name="Subtitle 2"/>
          <p:cNvSpPr>
            <a:spLocks noGrp="1"/>
          </p:cNvSpPr>
          <p:nvPr>
            <p:ph type="subTitle" idx="1"/>
          </p:nvPr>
        </p:nvSpPr>
        <p:spPr>
          <a:xfrm>
            <a:off x="1524000" y="3124201"/>
            <a:ext cx="9144000" cy="1655762"/>
          </a:xfrm>
        </p:spPr>
        <p:txBody>
          <a:bodyPr/>
          <a:lstStyle/>
          <a:p>
            <a:r>
              <a:rPr lang="en-US" b="1" dirty="0" smtClean="0"/>
              <a:t>By: Mario Zuliani</a:t>
            </a:r>
            <a:endParaRPr lang="en-US" b="1" dirty="0"/>
          </a:p>
        </p:txBody>
      </p:sp>
    </p:spTree>
    <p:extLst>
      <p:ext uri="{BB962C8B-B14F-4D97-AF65-F5344CB8AC3E}">
        <p14:creationId xmlns:p14="http://schemas.microsoft.com/office/powerpoint/2010/main" val="1007781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00" y="21771"/>
            <a:ext cx="6148887" cy="6858000"/>
          </a:xfrm>
          <a:prstGeom prst="rect">
            <a:avLst/>
          </a:prstGeom>
        </p:spPr>
      </p:pic>
      <p:sp>
        <p:nvSpPr>
          <p:cNvPr id="7" name="Rectangle 6"/>
          <p:cNvSpPr/>
          <p:nvPr/>
        </p:nvSpPr>
        <p:spPr>
          <a:xfrm>
            <a:off x="7837713" y="2050387"/>
            <a:ext cx="3646714" cy="2800767"/>
          </a:xfrm>
          <a:prstGeom prst="rect">
            <a:avLst/>
          </a:prstGeom>
        </p:spPr>
        <p:txBody>
          <a:bodyPr wrap="square">
            <a:spAutoFit/>
          </a:bodyPr>
          <a:lstStyle/>
          <a:p>
            <a:pPr algn="ctr"/>
            <a:r>
              <a:rPr lang="en-US" sz="4400" b="1" dirty="0" smtClean="0"/>
              <a:t>Chapter 1: Progress to Date:</a:t>
            </a:r>
            <a:br>
              <a:rPr lang="en-US" sz="4400" b="1" dirty="0" smtClean="0"/>
            </a:br>
            <a:r>
              <a:rPr lang="en-US" sz="4400" b="1" dirty="0" smtClean="0"/>
              <a:t>PRISMA</a:t>
            </a:r>
            <a:endParaRPr lang="en-US" sz="4400" dirty="0"/>
          </a:p>
        </p:txBody>
      </p:sp>
    </p:spTree>
    <p:extLst>
      <p:ext uri="{BB962C8B-B14F-4D97-AF65-F5344CB8AC3E}">
        <p14:creationId xmlns:p14="http://schemas.microsoft.com/office/powerpoint/2010/main" val="1739300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Chapter 1 Progress so Far Cont.</a:t>
            </a:r>
            <a:endParaRPr lang="en-US" dirty="0"/>
          </a:p>
        </p:txBody>
      </p:sp>
      <p:pic>
        <p:nvPicPr>
          <p:cNvPr id="4" name="Picture 3" descr="Rplot02.jpeg"/>
          <p:cNvPicPr/>
          <p:nvPr/>
        </p:nvPicPr>
        <p:blipFill>
          <a:blip r:embed="rId3">
            <a:extLst>
              <a:ext uri="{28A0092B-C50C-407E-A947-70E740481C1C}">
                <a14:useLocalDpi xmlns:a14="http://schemas.microsoft.com/office/drawing/2010/main" val="0"/>
              </a:ext>
            </a:extLst>
          </a:blip>
          <a:srcRect/>
          <a:stretch>
            <a:fillRect/>
          </a:stretch>
        </p:blipFill>
        <p:spPr bwMode="auto">
          <a:xfrm>
            <a:off x="2910840" y="1690688"/>
            <a:ext cx="6370320" cy="4747690"/>
          </a:xfrm>
          <a:prstGeom prst="rect">
            <a:avLst/>
          </a:prstGeom>
          <a:noFill/>
          <a:ln>
            <a:no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7827" y="336725"/>
            <a:ext cx="2208645" cy="1977676"/>
          </a:xfrm>
          <a:prstGeom prst="rect">
            <a:avLst/>
          </a:prstGeom>
        </p:spPr>
      </p:pic>
    </p:spTree>
    <p:extLst>
      <p:ext uri="{BB962C8B-B14F-4D97-AF65-F5344CB8AC3E}">
        <p14:creationId xmlns:p14="http://schemas.microsoft.com/office/powerpoint/2010/main" val="622861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7827" y="336725"/>
            <a:ext cx="2208645" cy="197767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363" y="830006"/>
            <a:ext cx="9144001" cy="5834032"/>
          </a:xfrm>
          <a:prstGeom prst="rect">
            <a:avLst/>
          </a:prstGeom>
        </p:spPr>
      </p:pic>
    </p:spTree>
    <p:extLst>
      <p:ext uri="{BB962C8B-B14F-4D97-AF65-F5344CB8AC3E}">
        <p14:creationId xmlns:p14="http://schemas.microsoft.com/office/powerpoint/2010/main" val="1089300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8100" y="304800"/>
            <a:ext cx="7023100" cy="62357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7827" y="336725"/>
            <a:ext cx="2208645" cy="1977676"/>
          </a:xfrm>
          <a:prstGeom prst="rect">
            <a:avLst/>
          </a:prstGeom>
        </p:spPr>
      </p:pic>
    </p:spTree>
    <p:extLst>
      <p:ext uri="{BB962C8B-B14F-4D97-AF65-F5344CB8AC3E}">
        <p14:creationId xmlns:p14="http://schemas.microsoft.com/office/powerpoint/2010/main" val="862691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plot.jpeg"/>
          <p:cNvPicPr/>
          <p:nvPr/>
        </p:nvPicPr>
        <p:blipFill>
          <a:blip r:embed="rId3">
            <a:extLst>
              <a:ext uri="{28A0092B-C50C-407E-A947-70E740481C1C}">
                <a14:useLocalDpi xmlns:a14="http://schemas.microsoft.com/office/drawing/2010/main" val="0"/>
              </a:ext>
            </a:extLst>
          </a:blip>
          <a:srcRect/>
          <a:stretch>
            <a:fillRect/>
          </a:stretch>
        </p:blipFill>
        <p:spPr bwMode="auto">
          <a:xfrm>
            <a:off x="2116900" y="251598"/>
            <a:ext cx="7866344" cy="6468615"/>
          </a:xfrm>
          <a:prstGeom prst="rect">
            <a:avLst/>
          </a:prstGeom>
          <a:noFill/>
          <a:ln>
            <a:no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7827" y="336725"/>
            <a:ext cx="2208645" cy="1977676"/>
          </a:xfrm>
          <a:prstGeom prst="rect">
            <a:avLst/>
          </a:prstGeom>
        </p:spPr>
      </p:pic>
    </p:spTree>
    <p:extLst>
      <p:ext uri="{BB962C8B-B14F-4D97-AF65-F5344CB8AC3E}">
        <p14:creationId xmlns:p14="http://schemas.microsoft.com/office/powerpoint/2010/main" val="282966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Chapter 1: So What </a:t>
            </a:r>
            <a:r>
              <a:rPr lang="en-US" b="1" dirty="0"/>
              <a:t>D</a:t>
            </a:r>
            <a:r>
              <a:rPr lang="en-US" b="1" dirty="0" smtClean="0"/>
              <a:t>o </a:t>
            </a:r>
            <a:r>
              <a:rPr lang="en-US" b="1" dirty="0"/>
              <a:t>W</a:t>
            </a:r>
            <a:r>
              <a:rPr lang="en-US" b="1" dirty="0" smtClean="0"/>
              <a:t>e </a:t>
            </a:r>
            <a:r>
              <a:rPr lang="en-US" b="1" dirty="0"/>
              <a:t>S</a:t>
            </a:r>
            <a:r>
              <a:rPr lang="en-US" b="1" dirty="0" smtClean="0"/>
              <a:t>ee so Far?</a:t>
            </a:r>
            <a:endParaRPr lang="en-US" b="1" dirty="0"/>
          </a:p>
        </p:txBody>
      </p:sp>
      <p:sp>
        <p:nvSpPr>
          <p:cNvPr id="3" name="Content Placeholder 2"/>
          <p:cNvSpPr>
            <a:spLocks noGrp="1"/>
          </p:cNvSpPr>
          <p:nvPr>
            <p:ph idx="1"/>
          </p:nvPr>
        </p:nvSpPr>
        <p:spPr/>
        <p:txBody>
          <a:bodyPr/>
          <a:lstStyle/>
          <a:p>
            <a:pPr marL="514350" marR="0" lvl="0" indent="-514350" defTabSz="914400" eaLnBrk="1" fontAlgn="auto" latinLnBrk="0" hangingPunct="1">
              <a:lnSpc>
                <a:spcPct val="100000"/>
              </a:lnSpc>
              <a:spcBef>
                <a:spcPts val="0"/>
              </a:spcBef>
              <a:spcAft>
                <a:spcPts val="0"/>
              </a:spcAft>
              <a:buClrTx/>
              <a:buSzTx/>
              <a:buFontTx/>
              <a:buAutoNum type="arabicParenR"/>
              <a:tabLst/>
              <a:defRPr/>
            </a:pPr>
            <a:r>
              <a:rPr lang="en-US" dirty="0" smtClean="0"/>
              <a:t>Many of the papers focusing on facilitation and shrub density report a value for shrub density.</a:t>
            </a:r>
          </a:p>
          <a:p>
            <a:pPr marL="514350" marR="0" lvl="0" indent="-514350" defTabSz="914400" eaLnBrk="1" fontAlgn="auto" latinLnBrk="0" hangingPunct="1">
              <a:lnSpc>
                <a:spcPct val="100000"/>
              </a:lnSpc>
              <a:spcBef>
                <a:spcPts val="0"/>
              </a:spcBef>
              <a:spcAft>
                <a:spcPts val="0"/>
              </a:spcAft>
              <a:buClrTx/>
              <a:buSzTx/>
              <a:buFontTx/>
              <a:buAutoNum type="arabicParenR"/>
              <a:tabLst/>
              <a:defRPr/>
            </a:pPr>
            <a:r>
              <a:rPr lang="en-US" dirty="0" smtClean="0"/>
              <a:t>Most papers do not have a numeric value to quantify facilitation</a:t>
            </a:r>
          </a:p>
          <a:p>
            <a:pPr marL="514350" marR="0" lvl="0" indent="-514350" defTabSz="914400" eaLnBrk="1" fontAlgn="auto" latinLnBrk="0" hangingPunct="1">
              <a:lnSpc>
                <a:spcPct val="100000"/>
              </a:lnSpc>
              <a:spcBef>
                <a:spcPts val="0"/>
              </a:spcBef>
              <a:spcAft>
                <a:spcPts val="0"/>
              </a:spcAft>
              <a:buClrTx/>
              <a:buSzTx/>
              <a:buFontTx/>
              <a:buAutoNum type="arabicParenR"/>
              <a:tabLst/>
              <a:defRPr/>
            </a:pPr>
            <a:r>
              <a:rPr lang="en-US" dirty="0" smtClean="0"/>
              <a:t>There is no universally agreed upon unit of measurement for shrub density, and can vary greatly depending on the study</a:t>
            </a:r>
          </a:p>
          <a:p>
            <a:pPr marL="514350" marR="0" lvl="0" indent="-514350" defTabSz="914400" eaLnBrk="1" fontAlgn="auto" latinLnBrk="0" hangingPunct="1">
              <a:lnSpc>
                <a:spcPct val="100000"/>
              </a:lnSpc>
              <a:spcBef>
                <a:spcPts val="0"/>
              </a:spcBef>
              <a:spcAft>
                <a:spcPts val="0"/>
              </a:spcAft>
              <a:buClrTx/>
              <a:buSzTx/>
              <a:buFontTx/>
              <a:buAutoNum type="arabicParenR"/>
              <a:tabLst/>
              <a:defRPr/>
            </a:pPr>
            <a:r>
              <a:rPr lang="en-US" dirty="0" smtClean="0"/>
              <a:t>Many papers looking at density and facilitation conclude that facilitation is present in their system</a:t>
            </a:r>
            <a:endParaRPr lang="en-US" dirty="0"/>
          </a:p>
        </p:txBody>
      </p:sp>
    </p:spTree>
    <p:extLst>
      <p:ext uri="{BB962C8B-B14F-4D97-AF65-F5344CB8AC3E}">
        <p14:creationId xmlns:p14="http://schemas.microsoft.com/office/powerpoint/2010/main" val="1538808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b="1" dirty="0" smtClean="0"/>
              <a:t>Chapter 2: </a:t>
            </a:r>
            <a:r>
              <a:rPr lang="en-CA" b="1" dirty="0" smtClean="0"/>
              <a:t>An examination of shrub and animal density-dependent interactions in desert ecosystems</a:t>
            </a:r>
            <a:r>
              <a:rPr lang="en-US" b="1" dirty="0" smtClean="0"/>
              <a:t> </a:t>
            </a:r>
            <a:r>
              <a:rPr lang="en-CA" b="1" dirty="0" smtClean="0"/>
              <a:t> </a:t>
            </a:r>
            <a:endParaRPr lang="en-US" b="1" dirty="0"/>
          </a:p>
        </p:txBody>
      </p:sp>
    </p:spTree>
    <p:extLst>
      <p:ext uri="{BB962C8B-B14F-4D97-AF65-F5344CB8AC3E}">
        <p14:creationId xmlns:p14="http://schemas.microsoft.com/office/powerpoint/2010/main" val="2000216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990600" y="517525"/>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smtClean="0"/>
              <a:t>Chapter 2: </a:t>
            </a:r>
            <a:r>
              <a:rPr lang="en-CA" sz="4000" b="1" dirty="0" smtClean="0"/>
              <a:t>An examination of shrub and animal density-dependent interactions in desert ecosystems</a:t>
            </a:r>
            <a:r>
              <a:rPr lang="en-US" sz="4000" b="1" dirty="0" smtClean="0"/>
              <a:t> </a:t>
            </a:r>
            <a:r>
              <a:rPr lang="en-CA" sz="4000" b="1" dirty="0" smtClean="0"/>
              <a:t> </a:t>
            </a:r>
            <a:endParaRPr lang="en-US" sz="4000" b="1" dirty="0"/>
          </a:p>
        </p:txBody>
      </p:sp>
      <p:sp>
        <p:nvSpPr>
          <p:cNvPr id="6" name="Content Placeholder 2"/>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FontTx/>
              <a:buNone/>
              <a:defRPr/>
            </a:pPr>
            <a:r>
              <a:rPr lang="en-US" b="1" dirty="0" smtClean="0"/>
              <a:t>Purpose:</a:t>
            </a:r>
          </a:p>
          <a:p>
            <a:pPr>
              <a:lnSpc>
                <a:spcPct val="100000"/>
              </a:lnSpc>
              <a:spcBef>
                <a:spcPts val="0"/>
              </a:spcBef>
            </a:pPr>
            <a:r>
              <a:rPr lang="en-US" dirty="0" smtClean="0"/>
              <a:t>To examine the density dependent interactions between shrub and animal species in desert ecosystems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284" y="4060490"/>
            <a:ext cx="2673927" cy="222827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0860" y="3721510"/>
            <a:ext cx="1898218" cy="864367"/>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16109" y="4924901"/>
            <a:ext cx="1818409" cy="1526816"/>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8400" y="5293313"/>
            <a:ext cx="1696027" cy="1211992"/>
          </a:xfrm>
          <a:prstGeom prst="rect">
            <a:avLst/>
          </a:prstGeom>
        </p:spPr>
      </p:pic>
      <p:sp>
        <p:nvSpPr>
          <p:cNvPr id="16" name="Right Arrow 15"/>
          <p:cNvSpPr/>
          <p:nvPr/>
        </p:nvSpPr>
        <p:spPr>
          <a:xfrm>
            <a:off x="4890655" y="4793673"/>
            <a:ext cx="1454727" cy="49964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Right Arrow 16"/>
          <p:cNvSpPr/>
          <p:nvPr/>
        </p:nvSpPr>
        <p:spPr>
          <a:xfrm rot="10800000">
            <a:off x="4890655" y="4171679"/>
            <a:ext cx="1454727" cy="49964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038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83779"/>
            <a:ext cx="10515600" cy="1325563"/>
          </a:xfrm>
        </p:spPr>
        <p:txBody>
          <a:bodyPr>
            <a:normAutofit fontScale="90000"/>
          </a:bodyPr>
          <a:lstStyle/>
          <a:p>
            <a:pPr algn="ctr"/>
            <a:r>
              <a:rPr lang="en-US" b="1" dirty="0" smtClean="0"/>
              <a:t>Chapter 2: </a:t>
            </a:r>
            <a:r>
              <a:rPr lang="en-CA" b="1" dirty="0" smtClean="0"/>
              <a:t>An examination of shrub and animal density-dependent interactions in desert ecosystems</a:t>
            </a:r>
            <a:r>
              <a:rPr lang="en-US" b="1" dirty="0" smtClean="0"/>
              <a:t> </a:t>
            </a:r>
            <a:r>
              <a:rPr lang="en-CA" b="1" dirty="0" smtClean="0"/>
              <a:t> </a:t>
            </a:r>
            <a:r>
              <a:rPr lang="en-US" b="1" dirty="0" smtClean="0"/>
              <a:t/>
            </a:r>
            <a:br>
              <a:rPr lang="en-US" b="1" dirty="0" smtClean="0"/>
            </a:br>
            <a:endParaRPr lang="en-US" dirty="0"/>
          </a:p>
        </p:txBody>
      </p:sp>
      <p:sp>
        <p:nvSpPr>
          <p:cNvPr id="3" name="Content Placeholder 2"/>
          <p:cNvSpPr>
            <a:spLocks noGrp="1"/>
          </p:cNvSpPr>
          <p:nvPr>
            <p:ph idx="1"/>
          </p:nvPr>
        </p:nvSpPr>
        <p:spPr>
          <a:xfrm>
            <a:off x="838200" y="2009342"/>
            <a:ext cx="10515600" cy="4351338"/>
          </a:xfrm>
        </p:spPr>
        <p:txBody>
          <a:bodyPr/>
          <a:lstStyle/>
          <a:p>
            <a:pPr marL="0" indent="0">
              <a:lnSpc>
                <a:spcPct val="100000"/>
              </a:lnSpc>
              <a:spcBef>
                <a:spcPts val="0"/>
              </a:spcBef>
              <a:buNone/>
            </a:pPr>
            <a:r>
              <a:rPr lang="en-US" b="1" dirty="0" smtClean="0"/>
              <a:t>Question:</a:t>
            </a:r>
          </a:p>
          <a:p>
            <a:pPr>
              <a:lnSpc>
                <a:spcPct val="100000"/>
              </a:lnSpc>
              <a:spcBef>
                <a:spcPts val="0"/>
              </a:spcBef>
            </a:pPr>
            <a:r>
              <a:rPr lang="en-US" dirty="0" smtClean="0"/>
              <a:t>Is there a relationship between the shrub density and animal density in the Carrizo Plain?</a:t>
            </a:r>
          </a:p>
          <a:p>
            <a:pPr>
              <a:lnSpc>
                <a:spcPct val="100000"/>
              </a:lnSpc>
              <a:spcBef>
                <a:spcPts val="0"/>
              </a:spcBef>
            </a:pPr>
            <a:r>
              <a:rPr lang="en-US" dirty="0" smtClean="0"/>
              <a:t>Do animal populations respond to shrub density</a:t>
            </a:r>
          </a:p>
          <a:p>
            <a:pPr>
              <a:lnSpc>
                <a:spcPct val="100000"/>
              </a:lnSpc>
              <a:spcBef>
                <a:spcPts val="0"/>
              </a:spcBef>
            </a:pPr>
            <a:r>
              <a:rPr lang="en-US" dirty="0" smtClean="0"/>
              <a:t>How are the varying species interacting with the shrubs?</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2675" y="4310733"/>
            <a:ext cx="4946650" cy="2389094"/>
          </a:xfrm>
          <a:prstGeom prst="rect">
            <a:avLst/>
          </a:prstGeom>
        </p:spPr>
      </p:pic>
    </p:spTree>
    <p:extLst>
      <p:ext uri="{BB962C8B-B14F-4D97-AF65-F5344CB8AC3E}">
        <p14:creationId xmlns:p14="http://schemas.microsoft.com/office/powerpoint/2010/main" val="635425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4506"/>
            <a:ext cx="10515600" cy="1325563"/>
          </a:xfrm>
        </p:spPr>
        <p:txBody>
          <a:bodyPr>
            <a:normAutofit fontScale="90000"/>
          </a:bodyPr>
          <a:lstStyle/>
          <a:p>
            <a:pPr algn="ctr"/>
            <a:r>
              <a:rPr lang="en-US" b="1" dirty="0" smtClean="0"/>
              <a:t>Chapter 2: </a:t>
            </a:r>
            <a:r>
              <a:rPr lang="en-CA" b="1" dirty="0" smtClean="0"/>
              <a:t>An examination of shrub and animal density-dependent interactions in desert ecosystems</a:t>
            </a:r>
            <a:r>
              <a:rPr lang="en-US" b="1" dirty="0" smtClean="0"/>
              <a:t> </a:t>
            </a:r>
            <a:r>
              <a:rPr lang="en-CA" b="1" dirty="0" smtClean="0"/>
              <a:t> </a:t>
            </a:r>
            <a:r>
              <a:rPr lang="en-US" b="1" dirty="0" smtClean="0"/>
              <a:t/>
            </a:r>
            <a:br>
              <a:rPr lang="en-US" b="1" dirty="0" smtClean="0"/>
            </a:br>
            <a:endParaRPr lang="en-US" dirty="0"/>
          </a:p>
        </p:txBody>
      </p:sp>
      <p:sp>
        <p:nvSpPr>
          <p:cNvPr id="3" name="Content Placeholder 2"/>
          <p:cNvSpPr>
            <a:spLocks noGrp="1"/>
          </p:cNvSpPr>
          <p:nvPr>
            <p:ph idx="1"/>
          </p:nvPr>
        </p:nvSpPr>
        <p:spPr/>
        <p:txBody>
          <a:bodyPr>
            <a:normAutofit/>
          </a:bodyPr>
          <a:lstStyle/>
          <a:p>
            <a:pPr marL="0" lvl="0" indent="0">
              <a:lnSpc>
                <a:spcPct val="100000"/>
              </a:lnSpc>
              <a:spcBef>
                <a:spcPts val="0"/>
              </a:spcBef>
              <a:buNone/>
              <a:defRPr/>
            </a:pPr>
            <a:r>
              <a:rPr lang="en-US" sz="2400" b="1" dirty="0"/>
              <a:t>Hypothesis:</a:t>
            </a:r>
          </a:p>
          <a:p>
            <a:r>
              <a:rPr lang="en-US" dirty="0" smtClean="0"/>
              <a:t>The </a:t>
            </a:r>
            <a:r>
              <a:rPr lang="en-US" dirty="0"/>
              <a:t>frequency of frequency will increase with increasing densities of benefactor shrubs and/or interacting animals but resource limitations are an important cofactor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1150" y="3941763"/>
            <a:ext cx="9029700" cy="2235200"/>
          </a:xfrm>
          <a:prstGeom prst="rect">
            <a:avLst/>
          </a:prstGeom>
        </p:spPr>
      </p:pic>
    </p:spTree>
    <p:extLst>
      <p:ext uri="{BB962C8B-B14F-4D97-AF65-F5344CB8AC3E}">
        <p14:creationId xmlns:p14="http://schemas.microsoft.com/office/powerpoint/2010/main" val="866326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Review of Chapter Timeline</a:t>
            </a:r>
            <a:endParaRPr lang="en-US" b="1" dirty="0"/>
          </a:p>
        </p:txBody>
      </p:sp>
      <p:graphicFrame>
        <p:nvGraphicFramePr>
          <p:cNvPr id="4" name="Content Placeholder 5"/>
          <p:cNvGraphicFramePr>
            <a:graphicFrameLocks noGrp="1"/>
          </p:cNvGraphicFramePr>
          <p:nvPr>
            <p:ph idx="1"/>
            <p:extLst>
              <p:ext uri="{D42A27DB-BD31-4B8C-83A1-F6EECF244321}">
                <p14:modId xmlns:p14="http://schemas.microsoft.com/office/powerpoint/2010/main" val="326031206"/>
              </p:ext>
            </p:extLst>
          </p:nvPr>
        </p:nvGraphicFramePr>
        <p:xfrm>
          <a:off x="1765740" y="1695451"/>
          <a:ext cx="9588060" cy="4323200"/>
        </p:xfrm>
        <a:graphic>
          <a:graphicData uri="http://schemas.openxmlformats.org/drawingml/2006/table">
            <a:tbl>
              <a:tblPr firstRow="1" firstCol="1" bandRow="1">
                <a:tableStyleId>{5C22544A-7EE6-4342-B048-85BDC9FD1C3A}</a:tableStyleId>
              </a:tblPr>
              <a:tblGrid>
                <a:gridCol w="1302239"/>
                <a:gridCol w="2065719"/>
                <a:gridCol w="2182198"/>
                <a:gridCol w="2245731"/>
                <a:gridCol w="1792173"/>
              </a:tblGrid>
              <a:tr h="549277">
                <a:tc>
                  <a:txBody>
                    <a:bodyPr/>
                    <a:lstStyle/>
                    <a:p>
                      <a:pPr algn="l">
                        <a:spcAft>
                          <a:spcPts val="0"/>
                        </a:spcAft>
                      </a:pPr>
                      <a:r>
                        <a:rPr lang="en-CA" sz="1600" dirty="0">
                          <a:effectLst/>
                        </a:rPr>
                        <a:t>Chapter</a:t>
                      </a:r>
                      <a:endParaRPr lang="en-US" sz="1600" dirty="0">
                        <a:effectLst/>
                        <a:latin typeface="Calibri" charset="0"/>
                        <a:ea typeface="Calibri" charset="0"/>
                        <a:cs typeface="Times New Roman" charset="0"/>
                      </a:endParaRPr>
                    </a:p>
                  </a:txBody>
                  <a:tcPr marL="68580" marR="68580" marT="0" marB="0"/>
                </a:tc>
                <a:tc>
                  <a:txBody>
                    <a:bodyPr/>
                    <a:lstStyle/>
                    <a:p>
                      <a:pPr algn="l">
                        <a:spcAft>
                          <a:spcPts val="0"/>
                        </a:spcAft>
                      </a:pPr>
                      <a:r>
                        <a:rPr lang="en-CA" sz="1600" dirty="0">
                          <a:effectLst/>
                        </a:rPr>
                        <a:t>Title</a:t>
                      </a:r>
                      <a:endParaRPr lang="en-US" sz="1600" dirty="0">
                        <a:effectLst/>
                        <a:latin typeface="Calibri" charset="0"/>
                        <a:ea typeface="Calibri" charset="0"/>
                        <a:cs typeface="Times New Roman" charset="0"/>
                      </a:endParaRPr>
                    </a:p>
                  </a:txBody>
                  <a:tcPr marL="68580" marR="68580" marT="0" marB="0"/>
                </a:tc>
                <a:tc>
                  <a:txBody>
                    <a:bodyPr/>
                    <a:lstStyle/>
                    <a:p>
                      <a:pPr algn="l">
                        <a:spcAft>
                          <a:spcPts val="0"/>
                        </a:spcAft>
                      </a:pPr>
                      <a:r>
                        <a:rPr lang="en-CA" sz="1600">
                          <a:effectLst/>
                        </a:rPr>
                        <a:t>Progress</a:t>
                      </a:r>
                      <a:endParaRPr lang="en-US" sz="1600">
                        <a:effectLst/>
                        <a:latin typeface="Calibri" charset="0"/>
                        <a:ea typeface="Calibri" charset="0"/>
                        <a:cs typeface="Times New Roman" charset="0"/>
                      </a:endParaRPr>
                    </a:p>
                  </a:txBody>
                  <a:tcPr marL="68580" marR="68580" marT="0" marB="0"/>
                </a:tc>
                <a:tc>
                  <a:txBody>
                    <a:bodyPr/>
                    <a:lstStyle/>
                    <a:p>
                      <a:pPr algn="l">
                        <a:spcAft>
                          <a:spcPts val="0"/>
                        </a:spcAft>
                      </a:pPr>
                      <a:r>
                        <a:rPr lang="en-CA" sz="1600">
                          <a:effectLst/>
                        </a:rPr>
                        <a:t>ST Goals</a:t>
                      </a:r>
                      <a:endParaRPr lang="en-US" sz="1600">
                        <a:effectLst/>
                        <a:latin typeface="Calibri" charset="0"/>
                        <a:ea typeface="Calibri" charset="0"/>
                        <a:cs typeface="Times New Roman" charset="0"/>
                      </a:endParaRPr>
                    </a:p>
                  </a:txBody>
                  <a:tcPr marL="68580" marR="68580" marT="0" marB="0"/>
                </a:tc>
                <a:tc>
                  <a:txBody>
                    <a:bodyPr/>
                    <a:lstStyle/>
                    <a:p>
                      <a:pPr algn="l">
                        <a:spcAft>
                          <a:spcPts val="0"/>
                        </a:spcAft>
                      </a:pPr>
                      <a:r>
                        <a:rPr lang="en-CA" sz="1600">
                          <a:effectLst/>
                        </a:rPr>
                        <a:t>LT Goals</a:t>
                      </a:r>
                      <a:endParaRPr lang="en-US" sz="1600">
                        <a:effectLst/>
                        <a:latin typeface="Calibri" charset="0"/>
                        <a:ea typeface="Calibri" charset="0"/>
                        <a:cs typeface="Times New Roman" charset="0"/>
                      </a:endParaRPr>
                    </a:p>
                  </a:txBody>
                  <a:tcPr marL="68580" marR="68580" marT="0" marB="0"/>
                </a:tc>
              </a:tr>
              <a:tr h="2016236">
                <a:tc>
                  <a:txBody>
                    <a:bodyPr/>
                    <a:lstStyle/>
                    <a:p>
                      <a:pPr algn="ctr">
                        <a:spcAft>
                          <a:spcPts val="0"/>
                        </a:spcAft>
                      </a:pPr>
                      <a:r>
                        <a:rPr lang="en-CA" sz="1600" dirty="0">
                          <a:effectLst/>
                        </a:rPr>
                        <a:t>1</a:t>
                      </a:r>
                      <a:endParaRPr lang="en-US" sz="1600" dirty="0">
                        <a:effectLst/>
                        <a:latin typeface="Calibri" charset="0"/>
                        <a:ea typeface="Calibri" charset="0"/>
                        <a:cs typeface="Times New Roman" charset="0"/>
                      </a:endParaRPr>
                    </a:p>
                  </a:txBody>
                  <a:tcPr marL="68580" marR="68580" marT="0" marB="0"/>
                </a:tc>
                <a:tc>
                  <a:txBody>
                    <a:bodyPr/>
                    <a:lstStyle/>
                    <a:p>
                      <a:pPr algn="ctr">
                        <a:spcAft>
                          <a:spcPts val="0"/>
                        </a:spcAft>
                      </a:pPr>
                      <a:r>
                        <a:rPr lang="en-CA" sz="1600" dirty="0">
                          <a:effectLst/>
                        </a:rPr>
                        <a:t>Making a deal with the Devil</a:t>
                      </a:r>
                      <a:endParaRPr lang="en-US" sz="1600" dirty="0">
                        <a:effectLst/>
                        <a:latin typeface="Calibri" charset="0"/>
                        <a:ea typeface="Calibri" charset="0"/>
                        <a:cs typeface="Times New Roman" charset="0"/>
                      </a:endParaRPr>
                    </a:p>
                  </a:txBody>
                  <a:tcPr marL="68580" marR="68580" marT="0" marB="0"/>
                </a:tc>
                <a:tc>
                  <a:txBody>
                    <a:bodyPr/>
                    <a:lstStyle/>
                    <a:p>
                      <a:pPr algn="ctr">
                        <a:spcAft>
                          <a:spcPts val="0"/>
                        </a:spcAft>
                      </a:pPr>
                      <a:r>
                        <a:rPr lang="en-CA" sz="1600" dirty="0">
                          <a:effectLst/>
                        </a:rPr>
                        <a:t>Literature review started September 2018</a:t>
                      </a:r>
                      <a:endParaRPr lang="en-US" sz="1600" dirty="0">
                        <a:effectLst/>
                        <a:latin typeface="Calibri" charset="0"/>
                        <a:ea typeface="Calibri" charset="0"/>
                        <a:cs typeface="Times New Roman" charset="0"/>
                      </a:endParaRPr>
                    </a:p>
                  </a:txBody>
                  <a:tcPr marL="68580" marR="68580" marT="0" marB="0"/>
                </a:tc>
                <a:tc>
                  <a:txBody>
                    <a:bodyPr/>
                    <a:lstStyle/>
                    <a:p>
                      <a:pPr algn="ctr">
                        <a:spcAft>
                          <a:spcPts val="0"/>
                        </a:spcAft>
                      </a:pPr>
                      <a:r>
                        <a:rPr lang="en-CA" sz="1600" dirty="0">
                          <a:effectLst/>
                        </a:rPr>
                        <a:t>Collect preliminary data and have reviewed/analyzed by December 2018/January 2019</a:t>
                      </a:r>
                      <a:endParaRPr lang="en-US" sz="1600" dirty="0">
                        <a:effectLst/>
                        <a:latin typeface="Calibri" charset="0"/>
                        <a:ea typeface="Calibri" charset="0"/>
                        <a:cs typeface="Times New Roman" charset="0"/>
                      </a:endParaRPr>
                    </a:p>
                  </a:txBody>
                  <a:tcPr marL="68580" marR="68580" marT="0" marB="0"/>
                </a:tc>
                <a:tc>
                  <a:txBody>
                    <a:bodyPr/>
                    <a:lstStyle/>
                    <a:p>
                      <a:pPr algn="ctr">
                        <a:spcAft>
                          <a:spcPts val="0"/>
                        </a:spcAft>
                      </a:pPr>
                      <a:r>
                        <a:rPr lang="en-CA" sz="1600" dirty="0">
                          <a:effectLst/>
                        </a:rPr>
                        <a:t>Analyses complete by July/August 2019. Draft by September 2019?</a:t>
                      </a:r>
                      <a:endParaRPr lang="en-US" sz="1600" dirty="0">
                        <a:effectLst/>
                        <a:latin typeface="Calibri" charset="0"/>
                        <a:ea typeface="Calibri" charset="0"/>
                        <a:cs typeface="Times New Roman" charset="0"/>
                      </a:endParaRPr>
                    </a:p>
                  </a:txBody>
                  <a:tcPr marL="68580" marR="68580" marT="0" marB="0"/>
                </a:tc>
              </a:tr>
              <a:tr h="1757687">
                <a:tc>
                  <a:txBody>
                    <a:bodyPr/>
                    <a:lstStyle/>
                    <a:p>
                      <a:pPr algn="ctr">
                        <a:spcAft>
                          <a:spcPts val="0"/>
                        </a:spcAft>
                      </a:pPr>
                      <a:r>
                        <a:rPr lang="en-CA" sz="1600" dirty="0">
                          <a:effectLst/>
                        </a:rPr>
                        <a:t>2</a:t>
                      </a:r>
                      <a:endParaRPr lang="en-US" sz="1600" dirty="0">
                        <a:effectLst/>
                        <a:latin typeface="Calibri" charset="0"/>
                        <a:ea typeface="Calibri" charset="0"/>
                        <a:cs typeface="Times New Roman" charset="0"/>
                      </a:endParaRPr>
                    </a:p>
                  </a:txBody>
                  <a:tcPr marL="68580" marR="68580" marT="0" marB="0"/>
                </a:tc>
                <a:tc>
                  <a:txBody>
                    <a:bodyPr/>
                    <a:lstStyle/>
                    <a:p>
                      <a:pPr algn="ctr">
                        <a:spcAft>
                          <a:spcPts val="0"/>
                        </a:spcAft>
                      </a:pPr>
                      <a:r>
                        <a:rPr lang="en-CA" sz="1600" dirty="0" smtClean="0"/>
                        <a:t>An examination of shrub and animal density-dependent interactions in desert ecosystems</a:t>
                      </a:r>
                      <a:r>
                        <a:rPr lang="en-US" sz="1600" dirty="0" smtClean="0"/>
                        <a:t> </a:t>
                      </a:r>
                      <a:r>
                        <a:rPr lang="en-CA" dirty="0"/>
                        <a:t> </a:t>
                      </a:r>
                      <a:endParaRPr lang="en-US" dirty="0"/>
                    </a:p>
                  </a:txBody>
                  <a:tcPr marL="68580" marR="68580" marT="0" marB="0"/>
                </a:tc>
                <a:tc>
                  <a:txBody>
                    <a:bodyPr/>
                    <a:lstStyle/>
                    <a:p>
                      <a:pPr algn="ctr">
                        <a:spcAft>
                          <a:spcPts val="0"/>
                        </a:spcAft>
                      </a:pPr>
                      <a:r>
                        <a:rPr lang="en-CA" sz="1600" dirty="0">
                          <a:effectLst/>
                        </a:rPr>
                        <a:t>Field Season to start May 2019</a:t>
                      </a:r>
                      <a:endParaRPr lang="en-US" sz="1600" dirty="0">
                        <a:effectLst/>
                        <a:latin typeface="Calibri" charset="0"/>
                        <a:ea typeface="Calibri" charset="0"/>
                        <a:cs typeface="Times New Roman" charset="0"/>
                      </a:endParaRPr>
                    </a:p>
                  </a:txBody>
                  <a:tcPr marL="68580" marR="68580" marT="0" marB="0"/>
                </a:tc>
                <a:tc>
                  <a:txBody>
                    <a:bodyPr/>
                    <a:lstStyle/>
                    <a:p>
                      <a:pPr algn="ctr">
                        <a:spcAft>
                          <a:spcPts val="0"/>
                        </a:spcAft>
                      </a:pPr>
                      <a:r>
                        <a:rPr lang="en-CA" sz="1600" dirty="0">
                          <a:effectLst/>
                        </a:rPr>
                        <a:t>Data analysis by September/October 2019</a:t>
                      </a:r>
                      <a:endParaRPr lang="en-US" sz="1600" dirty="0">
                        <a:effectLst/>
                        <a:latin typeface="Calibri" charset="0"/>
                        <a:ea typeface="Calibri" charset="0"/>
                        <a:cs typeface="Times New Roman" charset="0"/>
                      </a:endParaRPr>
                    </a:p>
                  </a:txBody>
                  <a:tcPr marL="68580" marR="68580" marT="0" marB="0"/>
                </a:tc>
                <a:tc>
                  <a:txBody>
                    <a:bodyPr/>
                    <a:lstStyle/>
                    <a:p>
                      <a:pPr algn="ctr">
                        <a:spcAft>
                          <a:spcPts val="0"/>
                        </a:spcAft>
                      </a:pPr>
                      <a:r>
                        <a:rPr lang="en-CA" sz="1600" dirty="0">
                          <a:effectLst/>
                        </a:rPr>
                        <a:t>Second field season May 2020?</a:t>
                      </a:r>
                      <a:endParaRPr lang="en-US" sz="1600" dirty="0">
                        <a:effectLst/>
                        <a:latin typeface="Calibri" charset="0"/>
                        <a:ea typeface="Calibri" charset="0"/>
                        <a:cs typeface="Times New Roman" charset="0"/>
                      </a:endParaRPr>
                    </a:p>
                  </a:txBody>
                  <a:tcPr marL="68580" marR="68580" marT="0" marB="0"/>
                </a:tc>
              </a:tr>
            </a:tbl>
          </a:graphicData>
        </a:graphic>
      </p:graphicFrame>
    </p:spTree>
    <p:extLst>
      <p:ext uri="{BB962C8B-B14F-4D97-AF65-F5344CB8AC3E}">
        <p14:creationId xmlns:p14="http://schemas.microsoft.com/office/powerpoint/2010/main" val="845201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11488"/>
            <a:ext cx="10515600" cy="1325563"/>
          </a:xfrm>
        </p:spPr>
        <p:txBody>
          <a:bodyPr>
            <a:normAutofit fontScale="90000"/>
          </a:bodyPr>
          <a:lstStyle/>
          <a:p>
            <a:pPr algn="ctr"/>
            <a:r>
              <a:rPr lang="en-US" b="1" dirty="0" smtClean="0"/>
              <a:t>Chapter 2: </a:t>
            </a:r>
            <a:r>
              <a:rPr lang="en-CA" b="1" dirty="0" smtClean="0"/>
              <a:t>An examination of shrub and animal density-dependent interactions in desert ecosystems</a:t>
            </a:r>
            <a:r>
              <a:rPr lang="en-US" b="1" dirty="0" smtClean="0"/>
              <a:t> </a:t>
            </a:r>
            <a:r>
              <a:rPr lang="en-CA" b="1" dirty="0" smtClean="0"/>
              <a:t> </a:t>
            </a:r>
            <a:r>
              <a:rPr lang="en-US" b="1" dirty="0" smtClean="0"/>
              <a:t/>
            </a:r>
            <a:br>
              <a:rPr lang="en-US" b="1" dirty="0" smtClean="0"/>
            </a:br>
            <a:endParaRPr lang="en-US" dirty="0"/>
          </a:p>
        </p:txBody>
      </p:sp>
      <p:sp>
        <p:nvSpPr>
          <p:cNvPr id="3" name="Content Placeholder 2"/>
          <p:cNvSpPr>
            <a:spLocks noGrp="1"/>
          </p:cNvSpPr>
          <p:nvPr>
            <p:ph idx="1"/>
          </p:nvPr>
        </p:nvSpPr>
        <p:spPr>
          <a:xfrm>
            <a:off x="838200" y="1714789"/>
            <a:ext cx="10515600" cy="4351338"/>
          </a:xfrm>
        </p:spPr>
        <p:txBody>
          <a:bodyPr/>
          <a:lstStyle/>
          <a:p>
            <a:pPr marL="0" indent="0">
              <a:lnSpc>
                <a:spcPct val="100000"/>
              </a:lnSpc>
              <a:spcBef>
                <a:spcPts val="0"/>
              </a:spcBef>
              <a:buNone/>
            </a:pPr>
            <a:r>
              <a:rPr lang="en-US" b="1" dirty="0" smtClean="0"/>
              <a:t>Predictions:</a:t>
            </a:r>
          </a:p>
          <a:p>
            <a:pPr marL="514350" lvl="0" indent="-514350">
              <a:buFont typeface="+mj-lt"/>
              <a:buAutoNum type="arabicPeriod"/>
            </a:pPr>
            <a:r>
              <a:rPr lang="en-CA" dirty="0" smtClean="0"/>
              <a:t>Higher Shrub density will correlate with a higher animal species density.</a:t>
            </a:r>
            <a:endParaRPr lang="en-US" dirty="0" smtClean="0"/>
          </a:p>
          <a:p>
            <a:pPr marL="514350" lvl="0" indent="-514350">
              <a:buFont typeface="+mj-lt"/>
              <a:buAutoNum type="arabicPeriod"/>
            </a:pPr>
            <a:r>
              <a:rPr lang="en-CA" dirty="0" smtClean="0"/>
              <a:t>Shrub and animal densities positively </a:t>
            </a:r>
            <a:r>
              <a:rPr lang="en-CA" dirty="0" err="1" smtClean="0"/>
              <a:t>covary</a:t>
            </a:r>
            <a:endParaRPr lang="en-US" dirty="0" smtClean="0"/>
          </a:p>
          <a:p>
            <a:pPr marL="514350" lvl="0" indent="-514350">
              <a:buFont typeface="+mj-lt"/>
              <a:buAutoNum type="arabicPeriod"/>
            </a:pPr>
            <a:r>
              <a:rPr lang="en-CA" dirty="0" smtClean="0"/>
              <a:t>High shrub densities also increase animal species richness</a:t>
            </a:r>
            <a:endParaRPr lang="en-US" dirty="0" smtClean="0"/>
          </a:p>
          <a:p>
            <a:pPr marL="514350" lvl="0" indent="-514350">
              <a:buFont typeface="+mj-lt"/>
              <a:buAutoNum type="arabicPeriod"/>
            </a:pPr>
            <a:r>
              <a:rPr lang="en-CA" dirty="0" smtClean="0"/>
              <a:t>Larger shrub size will have a positive impact on animal density</a:t>
            </a:r>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8150" y="4691426"/>
            <a:ext cx="3695700" cy="2069592"/>
          </a:xfrm>
          <a:prstGeom prst="rect">
            <a:avLst/>
          </a:prstGeom>
        </p:spPr>
      </p:pic>
    </p:spTree>
    <p:extLst>
      <p:ext uri="{BB962C8B-B14F-4D97-AF65-F5344CB8AC3E}">
        <p14:creationId xmlns:p14="http://schemas.microsoft.com/office/powerpoint/2010/main" val="114782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Chapter 2: Progress so Far</a:t>
            </a:r>
            <a:endParaRPr lang="en-US" dirty="0"/>
          </a:p>
        </p:txBody>
      </p:sp>
    </p:spTree>
    <p:extLst>
      <p:ext uri="{BB962C8B-B14F-4D97-AF65-F5344CB8AC3E}">
        <p14:creationId xmlns:p14="http://schemas.microsoft.com/office/powerpoint/2010/main" val="19323359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Methodology</a:t>
            </a:r>
            <a:endParaRPr lang="en-US" b="1" dirty="0"/>
          </a:p>
        </p:txBody>
      </p:sp>
      <p:sp>
        <p:nvSpPr>
          <p:cNvPr id="3" name="Content Placeholder 2"/>
          <p:cNvSpPr>
            <a:spLocks noGrp="1"/>
          </p:cNvSpPr>
          <p:nvPr>
            <p:ph idx="1"/>
          </p:nvPr>
        </p:nvSpPr>
        <p:spPr/>
        <p:txBody>
          <a:bodyPr/>
          <a:lstStyle/>
          <a:p>
            <a:pPr marL="514350" marR="0" lvl="0" indent="-514350" defTabSz="914400" eaLnBrk="1" fontAlgn="auto" latinLnBrk="0" hangingPunct="1">
              <a:lnSpc>
                <a:spcPct val="100000"/>
              </a:lnSpc>
              <a:spcBef>
                <a:spcPts val="0"/>
              </a:spcBef>
              <a:spcAft>
                <a:spcPts val="0"/>
              </a:spcAft>
              <a:buClrTx/>
              <a:buSzTx/>
              <a:buFontTx/>
              <a:buAutoNum type="arabicParenR"/>
              <a:tabLst/>
              <a:defRPr/>
            </a:pPr>
            <a:r>
              <a:rPr lang="en-US" dirty="0" smtClean="0"/>
              <a:t>Randomly selects 10 sample microsites in close proximity to main path</a:t>
            </a:r>
          </a:p>
          <a:p>
            <a:pPr marL="514350" marR="0" lvl="0" indent="-514350" defTabSz="914400" eaLnBrk="1" fontAlgn="auto" latinLnBrk="0" hangingPunct="1">
              <a:lnSpc>
                <a:spcPct val="100000"/>
              </a:lnSpc>
              <a:spcBef>
                <a:spcPts val="0"/>
              </a:spcBef>
              <a:spcAft>
                <a:spcPts val="0"/>
              </a:spcAft>
              <a:buClrTx/>
              <a:buSzTx/>
              <a:buFontTx/>
              <a:buAutoNum type="arabicParenR"/>
              <a:tabLst/>
              <a:defRPr/>
            </a:pPr>
            <a:r>
              <a:rPr lang="en-US" dirty="0" smtClean="0"/>
              <a:t>Establish center of microsite and measure 20m outward. Take GPS location of center of Microsite</a:t>
            </a:r>
          </a:p>
          <a:p>
            <a:pPr marL="514350" marR="0" lvl="0" indent="-514350" defTabSz="914400" eaLnBrk="1" fontAlgn="auto" latinLnBrk="0" hangingPunct="1">
              <a:lnSpc>
                <a:spcPct val="100000"/>
              </a:lnSpc>
              <a:spcBef>
                <a:spcPts val="0"/>
              </a:spcBef>
              <a:spcAft>
                <a:spcPts val="0"/>
              </a:spcAft>
              <a:buClrTx/>
              <a:buSzTx/>
              <a:buFontTx/>
              <a:buAutoNum type="arabicParenR"/>
              <a:tabLst/>
              <a:defRPr/>
            </a:pPr>
            <a:r>
              <a:rPr lang="en-US" dirty="0" smtClean="0"/>
              <a:t>Establish radius of microsite</a:t>
            </a:r>
          </a:p>
          <a:p>
            <a:pPr marL="514350" marR="0" lvl="0" indent="-514350" defTabSz="914400" eaLnBrk="1" fontAlgn="auto" latinLnBrk="0" hangingPunct="1">
              <a:lnSpc>
                <a:spcPct val="100000"/>
              </a:lnSpc>
              <a:spcBef>
                <a:spcPts val="0"/>
              </a:spcBef>
              <a:spcAft>
                <a:spcPts val="0"/>
              </a:spcAft>
              <a:buClrTx/>
              <a:buSzTx/>
              <a:buFontTx/>
              <a:buAutoNum type="arabicParenR"/>
              <a:tabLst/>
              <a:defRPr/>
            </a:pPr>
            <a:r>
              <a:rPr lang="en-US" dirty="0" smtClean="0"/>
              <a:t>Measure all Ephedra shrub species in microsite including; x = longest length, y = 90 degree adjacent to x measure, and z =height</a:t>
            </a:r>
          </a:p>
          <a:p>
            <a:pPr marL="514350" marR="0" lvl="0" indent="-514350" defTabSz="914400" eaLnBrk="1" fontAlgn="auto" latinLnBrk="0" hangingPunct="1">
              <a:lnSpc>
                <a:spcPct val="100000"/>
              </a:lnSpc>
              <a:spcBef>
                <a:spcPts val="0"/>
              </a:spcBef>
              <a:spcAft>
                <a:spcPts val="0"/>
              </a:spcAft>
              <a:buClrTx/>
              <a:buSzTx/>
              <a:buFontTx/>
              <a:buAutoNum type="arabicParenR"/>
              <a:tabLst/>
              <a:defRPr/>
            </a:pPr>
            <a:r>
              <a:rPr lang="en-US" dirty="0" smtClean="0"/>
              <a:t>Take GPS location of shrub</a:t>
            </a:r>
          </a:p>
          <a:p>
            <a:pPr marL="514350" marR="0" lvl="0" indent="-514350" defTabSz="914400" eaLnBrk="1" fontAlgn="auto" latinLnBrk="0" hangingPunct="1">
              <a:lnSpc>
                <a:spcPct val="100000"/>
              </a:lnSpc>
              <a:spcBef>
                <a:spcPts val="0"/>
              </a:spcBef>
              <a:spcAft>
                <a:spcPts val="0"/>
              </a:spcAft>
              <a:buClrTx/>
              <a:buSzTx/>
              <a:buFontTx/>
              <a:buAutoNum type="arabicParenR"/>
              <a:tabLst/>
              <a:defRPr/>
            </a:pPr>
            <a:endParaRPr lang="en-US" dirty="0"/>
          </a:p>
        </p:txBody>
      </p:sp>
    </p:spTree>
    <p:extLst>
      <p:ext uri="{BB962C8B-B14F-4D97-AF65-F5344CB8AC3E}">
        <p14:creationId xmlns:p14="http://schemas.microsoft.com/office/powerpoint/2010/main" val="1523901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345" y="0"/>
            <a:ext cx="10515600" cy="1325563"/>
          </a:xfrm>
        </p:spPr>
        <p:txBody>
          <a:bodyPr/>
          <a:lstStyle/>
          <a:p>
            <a:r>
              <a:rPr lang="en-US" b="1" dirty="0" smtClean="0"/>
              <a:t>Chapter 2: Progress so Far</a:t>
            </a:r>
            <a:endParaRPr lang="en-US" dirty="0"/>
          </a:p>
        </p:txBody>
      </p:sp>
      <p:pic>
        <p:nvPicPr>
          <p:cNvPr id="5" name="Picture 4" descr="Screen%20Shot%202019-02-26%20at%2010.36.13%20AM.png"/>
          <p:cNvPicPr/>
          <p:nvPr/>
        </p:nvPicPr>
        <p:blipFill>
          <a:blip r:embed="rId3">
            <a:extLst>
              <a:ext uri="{28A0092B-C50C-407E-A947-70E740481C1C}">
                <a14:useLocalDpi xmlns:a14="http://schemas.microsoft.com/office/drawing/2010/main" val="0"/>
              </a:ext>
            </a:extLst>
          </a:blip>
          <a:srcRect/>
          <a:stretch>
            <a:fillRect/>
          </a:stretch>
        </p:blipFill>
        <p:spPr bwMode="auto">
          <a:xfrm>
            <a:off x="2551704" y="1325563"/>
            <a:ext cx="7060882" cy="5153892"/>
          </a:xfrm>
          <a:prstGeom prst="rect">
            <a:avLst/>
          </a:prstGeom>
          <a:noFill/>
          <a:ln>
            <a:no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7827" y="336725"/>
            <a:ext cx="2208645" cy="1977676"/>
          </a:xfrm>
          <a:prstGeom prst="rect">
            <a:avLst/>
          </a:prstGeom>
        </p:spPr>
      </p:pic>
    </p:spTree>
    <p:extLst>
      <p:ext uri="{BB962C8B-B14F-4D97-AF65-F5344CB8AC3E}">
        <p14:creationId xmlns:p14="http://schemas.microsoft.com/office/powerpoint/2010/main" val="6150830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Chapter 2: Progress so Far</a:t>
            </a:r>
            <a:endParaRPr lang="en-US" dirty="0"/>
          </a:p>
        </p:txBody>
      </p:sp>
      <p:pic>
        <p:nvPicPr>
          <p:cNvPr id="4" name="Picture 3" descr="Screen%20Shot%202019-03-22%20at%2012.31.09%20PM.png"/>
          <p:cNvPicPr/>
          <p:nvPr/>
        </p:nvPicPr>
        <p:blipFill>
          <a:blip r:embed="rId3">
            <a:extLst>
              <a:ext uri="{28A0092B-C50C-407E-A947-70E740481C1C}">
                <a14:useLocalDpi xmlns:a14="http://schemas.microsoft.com/office/drawing/2010/main" val="0"/>
              </a:ext>
            </a:extLst>
          </a:blip>
          <a:srcRect/>
          <a:stretch>
            <a:fillRect/>
          </a:stretch>
        </p:blipFill>
        <p:spPr bwMode="auto">
          <a:xfrm>
            <a:off x="2327564" y="1690688"/>
            <a:ext cx="7336328" cy="4899170"/>
          </a:xfrm>
          <a:prstGeom prst="rect">
            <a:avLst/>
          </a:prstGeom>
          <a:noFill/>
          <a:ln>
            <a:no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7827" y="336725"/>
            <a:ext cx="2208645" cy="1977676"/>
          </a:xfrm>
          <a:prstGeom prst="rect">
            <a:avLst/>
          </a:prstGeom>
        </p:spPr>
      </p:pic>
    </p:spTree>
    <p:extLst>
      <p:ext uri="{BB962C8B-B14F-4D97-AF65-F5344CB8AC3E}">
        <p14:creationId xmlns:p14="http://schemas.microsoft.com/office/powerpoint/2010/main" val="8497951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In-depth </a:t>
            </a:r>
            <a:r>
              <a:rPr lang="en-US" b="1" dirty="0" smtClean="0"/>
              <a:t>Timeline</a:t>
            </a:r>
            <a:endParaRPr lang="en-US"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76379434"/>
              </p:ext>
            </p:extLst>
          </p:nvPr>
        </p:nvGraphicFramePr>
        <p:xfrm>
          <a:off x="2084617" y="1690688"/>
          <a:ext cx="8022766" cy="4474137"/>
        </p:xfrm>
        <a:graphic>
          <a:graphicData uri="http://schemas.openxmlformats.org/drawingml/2006/table">
            <a:tbl>
              <a:tblPr firstRow="1" firstCol="1" bandRow="1">
                <a:tableStyleId>{5C22544A-7EE6-4342-B048-85BDC9FD1C3A}</a:tableStyleId>
              </a:tblPr>
              <a:tblGrid>
                <a:gridCol w="4011383"/>
                <a:gridCol w="4011383"/>
              </a:tblGrid>
              <a:tr h="214162">
                <a:tc>
                  <a:txBody>
                    <a:bodyPr/>
                    <a:lstStyle/>
                    <a:p>
                      <a:pPr algn="l">
                        <a:spcAft>
                          <a:spcPts val="0"/>
                        </a:spcAft>
                      </a:pPr>
                      <a:r>
                        <a:rPr lang="en-CA" sz="1200">
                          <a:effectLst/>
                        </a:rPr>
                        <a:t>Timeline</a:t>
                      </a:r>
                      <a:endParaRPr lang="en-US" sz="1200">
                        <a:effectLst/>
                        <a:latin typeface="Calibri" charset="0"/>
                        <a:ea typeface="Calibri" charset="0"/>
                        <a:cs typeface="Times New Roman" charset="0"/>
                      </a:endParaRPr>
                    </a:p>
                  </a:txBody>
                  <a:tcPr marL="68580" marR="68580" marT="0" marB="0"/>
                </a:tc>
                <a:tc>
                  <a:txBody>
                    <a:bodyPr/>
                    <a:lstStyle/>
                    <a:p>
                      <a:pPr algn="l">
                        <a:spcAft>
                          <a:spcPts val="0"/>
                        </a:spcAft>
                      </a:pPr>
                      <a:r>
                        <a:rPr lang="en-CA" sz="1200">
                          <a:effectLst/>
                        </a:rPr>
                        <a:t>Goals</a:t>
                      </a:r>
                      <a:endParaRPr lang="en-US" sz="1200">
                        <a:effectLst/>
                        <a:latin typeface="Calibri" charset="0"/>
                        <a:ea typeface="Calibri" charset="0"/>
                        <a:cs typeface="Times New Roman" charset="0"/>
                      </a:endParaRPr>
                    </a:p>
                  </a:txBody>
                  <a:tcPr marL="68580" marR="68580" marT="0" marB="0"/>
                </a:tc>
              </a:tr>
              <a:tr h="532497">
                <a:tc>
                  <a:txBody>
                    <a:bodyPr/>
                    <a:lstStyle/>
                    <a:p>
                      <a:pPr algn="l">
                        <a:spcAft>
                          <a:spcPts val="0"/>
                        </a:spcAft>
                      </a:pPr>
                      <a:r>
                        <a:rPr lang="en-CA" sz="1200">
                          <a:effectLst/>
                        </a:rPr>
                        <a:t>February 2019</a:t>
                      </a:r>
                      <a:endParaRPr lang="en-US" sz="1200">
                        <a:effectLst/>
                        <a:latin typeface="Calibri" charset="0"/>
                        <a:ea typeface="Calibri" charset="0"/>
                        <a:cs typeface="Times New Roman" charset="0"/>
                      </a:endParaRPr>
                    </a:p>
                  </a:txBody>
                  <a:tcPr marL="68580" marR="68580" marT="0" marB="0"/>
                </a:tc>
                <a:tc>
                  <a:txBody>
                    <a:bodyPr/>
                    <a:lstStyle/>
                    <a:p>
                      <a:pPr algn="l">
                        <a:spcAft>
                          <a:spcPts val="0"/>
                        </a:spcAft>
                      </a:pPr>
                      <a:r>
                        <a:rPr lang="en-CA" sz="1200" dirty="0">
                          <a:effectLst/>
                        </a:rPr>
                        <a:t>Travel to Carrizo study site to get preliminary data on potential sites. Pick potential sites</a:t>
                      </a:r>
                      <a:r>
                        <a:rPr lang="en-CA" sz="1200" dirty="0" smtClean="0">
                          <a:effectLst/>
                        </a:rPr>
                        <a:t>. </a:t>
                      </a:r>
                      <a:endParaRPr lang="en-US" sz="1200" dirty="0">
                        <a:effectLst/>
                        <a:latin typeface="Calibri" charset="0"/>
                        <a:ea typeface="Calibri" charset="0"/>
                        <a:cs typeface="Times New Roman" charset="0"/>
                      </a:endParaRPr>
                    </a:p>
                  </a:txBody>
                  <a:tcPr marL="68580" marR="68580" marT="0" marB="0"/>
                </a:tc>
              </a:tr>
              <a:tr h="266248">
                <a:tc>
                  <a:txBody>
                    <a:bodyPr/>
                    <a:lstStyle/>
                    <a:p>
                      <a:pPr algn="l">
                        <a:spcAft>
                          <a:spcPts val="0"/>
                        </a:spcAft>
                      </a:pPr>
                      <a:r>
                        <a:rPr lang="en-CA" sz="1200">
                          <a:effectLst/>
                        </a:rPr>
                        <a:t>March 2019</a:t>
                      </a:r>
                      <a:endParaRPr lang="en-US" sz="1200">
                        <a:effectLst/>
                        <a:latin typeface="Calibri" charset="0"/>
                        <a:ea typeface="Calibri" charset="0"/>
                        <a:cs typeface="Times New Roman" charset="0"/>
                      </a:endParaRPr>
                    </a:p>
                  </a:txBody>
                  <a:tcPr marL="68580" marR="68580" marT="0" marB="0"/>
                </a:tc>
                <a:tc>
                  <a:txBody>
                    <a:bodyPr/>
                    <a:lstStyle/>
                    <a:p>
                      <a:pPr algn="l">
                        <a:spcAft>
                          <a:spcPts val="0"/>
                        </a:spcAft>
                      </a:pPr>
                      <a:r>
                        <a:rPr lang="en-CA" sz="1200">
                          <a:effectLst/>
                        </a:rPr>
                        <a:t>Work with data collected from February trip. </a:t>
                      </a:r>
                      <a:endParaRPr lang="en-US" sz="1200">
                        <a:effectLst/>
                        <a:latin typeface="Calibri" charset="0"/>
                        <a:ea typeface="Calibri" charset="0"/>
                        <a:cs typeface="Times New Roman" charset="0"/>
                      </a:endParaRPr>
                    </a:p>
                  </a:txBody>
                  <a:tcPr marL="68580" marR="68580" marT="0" marB="0"/>
                </a:tc>
              </a:tr>
              <a:tr h="532497">
                <a:tc>
                  <a:txBody>
                    <a:bodyPr/>
                    <a:lstStyle/>
                    <a:p>
                      <a:pPr algn="l">
                        <a:spcAft>
                          <a:spcPts val="0"/>
                        </a:spcAft>
                      </a:pPr>
                      <a:r>
                        <a:rPr lang="en-CA" sz="1200">
                          <a:effectLst/>
                        </a:rPr>
                        <a:t>April 2019</a:t>
                      </a:r>
                      <a:endParaRPr lang="en-US" sz="1200">
                        <a:effectLst/>
                        <a:latin typeface="Calibri" charset="0"/>
                        <a:ea typeface="Calibri" charset="0"/>
                        <a:cs typeface="Times New Roman" charset="0"/>
                      </a:endParaRPr>
                    </a:p>
                  </a:txBody>
                  <a:tcPr marL="68580" marR="68580" marT="0" marB="0"/>
                </a:tc>
                <a:tc>
                  <a:txBody>
                    <a:bodyPr/>
                    <a:lstStyle/>
                    <a:p>
                      <a:pPr algn="l">
                        <a:spcAft>
                          <a:spcPts val="0"/>
                        </a:spcAft>
                      </a:pPr>
                      <a:r>
                        <a:rPr lang="en-CA" sz="1200">
                          <a:effectLst/>
                        </a:rPr>
                        <a:t>Continue working with data collected from February trip, work on write up for Chapter 1</a:t>
                      </a:r>
                      <a:endParaRPr lang="en-US" sz="1200">
                        <a:effectLst/>
                        <a:latin typeface="Calibri" charset="0"/>
                        <a:ea typeface="Calibri" charset="0"/>
                        <a:cs typeface="Times New Roman" charset="0"/>
                      </a:endParaRPr>
                    </a:p>
                  </a:txBody>
                  <a:tcPr marL="68580" marR="68580" marT="0" marB="0"/>
                </a:tc>
              </a:tr>
              <a:tr h="1064994">
                <a:tc>
                  <a:txBody>
                    <a:bodyPr/>
                    <a:lstStyle/>
                    <a:p>
                      <a:pPr algn="l">
                        <a:spcAft>
                          <a:spcPts val="0"/>
                        </a:spcAft>
                      </a:pPr>
                      <a:r>
                        <a:rPr lang="en-CA" sz="1200">
                          <a:effectLst/>
                        </a:rPr>
                        <a:t>May 2019</a:t>
                      </a:r>
                      <a:endParaRPr lang="en-US" sz="1200">
                        <a:effectLst/>
                        <a:latin typeface="Calibri" charset="0"/>
                        <a:ea typeface="Calibri" charset="0"/>
                        <a:cs typeface="Times New Roman" charset="0"/>
                      </a:endParaRPr>
                    </a:p>
                  </a:txBody>
                  <a:tcPr marL="68580" marR="68580" marT="0" marB="0"/>
                </a:tc>
                <a:tc>
                  <a:txBody>
                    <a:bodyPr/>
                    <a:lstStyle/>
                    <a:p>
                      <a:pPr algn="l">
                        <a:spcAft>
                          <a:spcPts val="0"/>
                        </a:spcAft>
                      </a:pPr>
                      <a:r>
                        <a:rPr lang="en-CA" sz="1200">
                          <a:effectLst/>
                        </a:rPr>
                        <a:t>Travel to Carrizo site, acquire camera traps and SD cards. Deploy cameras at sites (Chosen in February). Conduct focal observations and transects</a:t>
                      </a:r>
                      <a:endParaRPr lang="en-US" sz="1200">
                        <a:effectLst/>
                        <a:latin typeface="Calibri" charset="0"/>
                        <a:ea typeface="Calibri" charset="0"/>
                        <a:cs typeface="Times New Roman" charset="0"/>
                      </a:endParaRPr>
                    </a:p>
                  </a:txBody>
                  <a:tcPr marL="68580" marR="68580" marT="0" marB="0"/>
                </a:tc>
              </a:tr>
              <a:tr h="1064994">
                <a:tc>
                  <a:txBody>
                    <a:bodyPr/>
                    <a:lstStyle/>
                    <a:p>
                      <a:pPr algn="l">
                        <a:spcAft>
                          <a:spcPts val="0"/>
                        </a:spcAft>
                      </a:pPr>
                      <a:r>
                        <a:rPr lang="en-CA" sz="1200">
                          <a:effectLst/>
                        </a:rPr>
                        <a:t>June 2019</a:t>
                      </a:r>
                      <a:endParaRPr lang="en-US" sz="1200">
                        <a:effectLst/>
                        <a:latin typeface="Calibri" charset="0"/>
                        <a:ea typeface="Calibri" charset="0"/>
                        <a:cs typeface="Times New Roman" charset="0"/>
                      </a:endParaRPr>
                    </a:p>
                  </a:txBody>
                  <a:tcPr marL="68580" marR="68580" marT="0" marB="0"/>
                </a:tc>
                <a:tc>
                  <a:txBody>
                    <a:bodyPr/>
                    <a:lstStyle/>
                    <a:p>
                      <a:pPr algn="l">
                        <a:spcAft>
                          <a:spcPts val="0"/>
                        </a:spcAft>
                      </a:pPr>
                      <a:r>
                        <a:rPr lang="en-CA" sz="1200" dirty="0">
                          <a:effectLst/>
                        </a:rPr>
                        <a:t>Return from field site. Begin analyzing data from camera traps, transects and focal observations. Continue work on Chapter </a:t>
                      </a:r>
                      <a:r>
                        <a:rPr lang="en-CA" sz="1200" dirty="0" smtClean="0">
                          <a:effectLst/>
                        </a:rPr>
                        <a:t>1.</a:t>
                      </a:r>
                      <a:endParaRPr lang="en-US" sz="1200" dirty="0">
                        <a:effectLst/>
                        <a:latin typeface="Calibri" charset="0"/>
                        <a:ea typeface="Calibri" charset="0"/>
                        <a:cs typeface="Times New Roman" charset="0"/>
                      </a:endParaRPr>
                    </a:p>
                  </a:txBody>
                  <a:tcPr marL="68580" marR="68580" marT="0" marB="0"/>
                </a:tc>
              </a:tr>
              <a:tr h="798745">
                <a:tc>
                  <a:txBody>
                    <a:bodyPr/>
                    <a:lstStyle/>
                    <a:p>
                      <a:pPr algn="l">
                        <a:spcAft>
                          <a:spcPts val="0"/>
                        </a:spcAft>
                      </a:pPr>
                      <a:r>
                        <a:rPr lang="en-CA" sz="1200">
                          <a:effectLst/>
                        </a:rPr>
                        <a:t>July 2019</a:t>
                      </a:r>
                      <a:endParaRPr lang="en-US" sz="1200">
                        <a:effectLst/>
                        <a:latin typeface="Calibri" charset="0"/>
                        <a:ea typeface="Calibri" charset="0"/>
                        <a:cs typeface="Times New Roman" charset="0"/>
                      </a:endParaRPr>
                    </a:p>
                  </a:txBody>
                  <a:tcPr marL="68580" marR="68580" marT="0" marB="0"/>
                </a:tc>
                <a:tc>
                  <a:txBody>
                    <a:bodyPr/>
                    <a:lstStyle/>
                    <a:p>
                      <a:pPr algn="l">
                        <a:spcAft>
                          <a:spcPts val="0"/>
                        </a:spcAft>
                      </a:pPr>
                      <a:r>
                        <a:rPr lang="en-CA" sz="1200" dirty="0">
                          <a:effectLst/>
                        </a:rPr>
                        <a:t>Continue working with dataset from May field month. Continue work on Chapter </a:t>
                      </a:r>
                      <a:r>
                        <a:rPr lang="en-CA" sz="1200" dirty="0" smtClean="0">
                          <a:effectLst/>
                        </a:rPr>
                        <a:t>1.</a:t>
                      </a:r>
                      <a:endParaRPr lang="en-US" sz="1200" dirty="0">
                        <a:effectLst/>
                        <a:latin typeface="Calibri" charset="0"/>
                        <a:ea typeface="Calibri" charset="0"/>
                        <a:cs typeface="Times New Roman" charset="0"/>
                      </a:endParaRPr>
                    </a:p>
                  </a:txBody>
                  <a:tcPr marL="68580" marR="68580" marT="0" marB="0"/>
                </a:tc>
              </a:tr>
            </a:tbl>
          </a:graphicData>
        </a:graphic>
      </p:graphicFrame>
    </p:spTree>
    <p:extLst>
      <p:ext uri="{BB962C8B-B14F-4D97-AF65-F5344CB8AC3E}">
        <p14:creationId xmlns:p14="http://schemas.microsoft.com/office/powerpoint/2010/main" val="15412206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4114800" y="855407"/>
            <a:ext cx="6695767" cy="1015663"/>
          </a:xfrm>
          <a:prstGeom prst="rect">
            <a:avLst/>
          </a:prstGeom>
          <a:noFill/>
        </p:spPr>
        <p:txBody>
          <a:bodyPr wrap="square" rtlCol="0">
            <a:spAutoFit/>
          </a:bodyPr>
          <a:lstStyle/>
          <a:p>
            <a:r>
              <a:rPr lang="en-US" sz="6000" b="1" dirty="0" smtClean="0"/>
              <a:t>Thank You! </a:t>
            </a:r>
            <a:r>
              <a:rPr lang="en-US" sz="6000" b="1" dirty="0" smtClean="0">
                <a:sym typeface="Wingdings"/>
              </a:rPr>
              <a:t> </a:t>
            </a:r>
            <a:endParaRPr lang="en-US" sz="6000" b="1" dirty="0"/>
          </a:p>
        </p:txBody>
      </p:sp>
    </p:spTree>
    <p:extLst>
      <p:ext uri="{BB962C8B-B14F-4D97-AF65-F5344CB8AC3E}">
        <p14:creationId xmlns:p14="http://schemas.microsoft.com/office/powerpoint/2010/main" val="18662961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2240" y="1690688"/>
            <a:ext cx="6527520" cy="4938106"/>
          </a:xfrm>
          <a:prstGeom prst="rect">
            <a:avLst/>
          </a:prstGeom>
        </p:spPr>
      </p:pic>
    </p:spTree>
    <p:extLst>
      <p:ext uri="{BB962C8B-B14F-4D97-AF65-F5344CB8AC3E}">
        <p14:creationId xmlns:p14="http://schemas.microsoft.com/office/powerpoint/2010/main" val="20078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060" y="1069859"/>
            <a:ext cx="4724607" cy="21209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212" y="4181497"/>
            <a:ext cx="4724607" cy="2347667"/>
          </a:xfrm>
          <a:prstGeom prst="rect">
            <a:avLst/>
          </a:prstGeom>
        </p:spPr>
      </p:pic>
      <p:sp>
        <p:nvSpPr>
          <p:cNvPr id="6" name="Plus 5"/>
          <p:cNvSpPr/>
          <p:nvPr/>
        </p:nvSpPr>
        <p:spPr>
          <a:xfrm>
            <a:off x="2583854" y="3525588"/>
            <a:ext cx="627017" cy="655909"/>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ight Arrow 6"/>
          <p:cNvSpPr/>
          <p:nvPr/>
        </p:nvSpPr>
        <p:spPr>
          <a:xfrm>
            <a:off x="5589476" y="3487782"/>
            <a:ext cx="1045029" cy="73152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4314" y="801024"/>
            <a:ext cx="4203700" cy="5664200"/>
          </a:xfrm>
          <a:prstGeom prst="rect">
            <a:avLst/>
          </a:prstGeom>
        </p:spPr>
      </p:pic>
    </p:spTree>
    <p:extLst>
      <p:ext uri="{BB962C8B-B14F-4D97-AF65-F5344CB8AC3E}">
        <p14:creationId xmlns:p14="http://schemas.microsoft.com/office/powerpoint/2010/main" val="1977392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Chapter 1: Making a Deal with the Devil</a:t>
            </a:r>
            <a:endParaRPr lang="en-US" b="1" dirty="0"/>
          </a:p>
        </p:txBody>
      </p:sp>
      <p:sp>
        <p:nvSpPr>
          <p:cNvPr id="3" name="Content Placeholder 2"/>
          <p:cNvSpPr>
            <a:spLocks noGrp="1"/>
          </p:cNvSpPr>
          <p:nvPr>
            <p:ph idx="1"/>
          </p:nvPr>
        </p:nvSpPr>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smtClean="0"/>
              <a:t>Purpose:</a:t>
            </a:r>
          </a:p>
          <a:p>
            <a:pPr>
              <a:lnSpc>
                <a:spcPct val="100000"/>
              </a:lnSpc>
              <a:spcBef>
                <a:spcPts val="0"/>
              </a:spcBef>
            </a:pPr>
            <a:r>
              <a:rPr lang="en-US" dirty="0" smtClean="0"/>
              <a:t>A systematic review to gain insight on the relationship between shrub and Animal densities recorded in literature</a:t>
            </a:r>
          </a:p>
          <a:p>
            <a:pPr>
              <a:lnSpc>
                <a:spcPct val="100000"/>
              </a:lnSpc>
              <a:spcBef>
                <a:spcPts val="0"/>
              </a:spcBef>
            </a:pPr>
            <a:r>
              <a:rPr lang="en-US" dirty="0" smtClean="0"/>
              <a:t>Focus on papers where facilitation occurs and if densities are </a:t>
            </a:r>
            <a:r>
              <a:rPr lang="en-US" dirty="0" smtClean="0"/>
              <a:t>recorded</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2736" y="3833045"/>
            <a:ext cx="4426527" cy="2478855"/>
          </a:xfrm>
          <a:prstGeom prst="rect">
            <a:avLst/>
          </a:prstGeom>
        </p:spPr>
      </p:pic>
    </p:spTree>
    <p:extLst>
      <p:ext uri="{BB962C8B-B14F-4D97-AF65-F5344CB8AC3E}">
        <p14:creationId xmlns:p14="http://schemas.microsoft.com/office/powerpoint/2010/main" val="19359153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Chapter 1: Making a Deal with the Devil</a:t>
            </a:r>
            <a:endParaRPr lang="en-US" dirty="0"/>
          </a:p>
        </p:txBody>
      </p:sp>
      <p:sp>
        <p:nvSpPr>
          <p:cNvPr id="3" name="Content Placeholder 2"/>
          <p:cNvSpPr>
            <a:spLocks noGrp="1"/>
          </p:cNvSpPr>
          <p:nvPr>
            <p:ph idx="1"/>
          </p:nvPr>
        </p:nvSpPr>
        <p:spPr/>
        <p:txBody>
          <a:bodyPr/>
          <a:lstStyle/>
          <a:p>
            <a:pPr marL="0" indent="0">
              <a:lnSpc>
                <a:spcPct val="100000"/>
              </a:lnSpc>
              <a:spcBef>
                <a:spcPts val="0"/>
              </a:spcBef>
              <a:buNone/>
            </a:pPr>
            <a:r>
              <a:rPr lang="en-US" b="1" dirty="0" smtClean="0"/>
              <a:t>Questions:</a:t>
            </a:r>
          </a:p>
          <a:p>
            <a:pPr>
              <a:lnSpc>
                <a:spcPct val="100000"/>
              </a:lnSpc>
              <a:spcBef>
                <a:spcPts val="0"/>
              </a:spcBef>
            </a:pPr>
            <a:r>
              <a:rPr lang="en-US" dirty="0" smtClean="0"/>
              <a:t>What activities are being observed with shrubs?</a:t>
            </a:r>
          </a:p>
          <a:p>
            <a:pPr>
              <a:lnSpc>
                <a:spcPct val="100000"/>
              </a:lnSpc>
              <a:spcBef>
                <a:spcPts val="0"/>
              </a:spcBef>
            </a:pPr>
            <a:r>
              <a:rPr lang="en-US" dirty="0" smtClean="0"/>
              <a:t>If there are interactions then is only one species benefiting?</a:t>
            </a:r>
          </a:p>
          <a:p>
            <a:pPr>
              <a:lnSpc>
                <a:spcPct val="100000"/>
              </a:lnSpc>
              <a:spcBef>
                <a:spcPts val="0"/>
              </a:spcBef>
            </a:pPr>
            <a:r>
              <a:rPr lang="en-US" dirty="0" smtClean="0"/>
              <a:t>Direct and indirect effects?</a:t>
            </a:r>
          </a:p>
          <a:p>
            <a:pPr>
              <a:lnSpc>
                <a:spcPct val="100000"/>
              </a:lnSpc>
              <a:spcBef>
                <a:spcPts val="0"/>
              </a:spcBef>
            </a:pPr>
            <a:r>
              <a:rPr lang="en-US" dirty="0" smtClean="0"/>
              <a:t>Are shrub and/or animal densities recorded?</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4950" y="4195763"/>
            <a:ext cx="4102100" cy="1981200"/>
          </a:xfrm>
          <a:prstGeom prst="rect">
            <a:avLst/>
          </a:prstGeom>
        </p:spPr>
      </p:pic>
    </p:spTree>
    <p:extLst>
      <p:ext uri="{BB962C8B-B14F-4D97-AF65-F5344CB8AC3E}">
        <p14:creationId xmlns:p14="http://schemas.microsoft.com/office/powerpoint/2010/main" val="418124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Chapter 1: Making a Deal with the Devil</a:t>
            </a:r>
            <a:endParaRPr lang="en-US" b="1" dirty="0"/>
          </a:p>
        </p:txBody>
      </p:sp>
      <p:sp>
        <p:nvSpPr>
          <p:cNvPr id="3" name="Content Placeholder 2"/>
          <p:cNvSpPr>
            <a:spLocks noGrp="1"/>
          </p:cNvSpPr>
          <p:nvPr>
            <p:ph idx="1"/>
          </p:nvPr>
        </p:nvSpPr>
        <p:spPr/>
        <p:txBody>
          <a:bodyPr/>
          <a:lstStyle/>
          <a:p>
            <a:pPr marL="0" lvl="0" indent="0">
              <a:lnSpc>
                <a:spcPct val="100000"/>
              </a:lnSpc>
              <a:spcBef>
                <a:spcPts val="0"/>
              </a:spcBef>
              <a:buNone/>
              <a:defRPr/>
            </a:pPr>
            <a:r>
              <a:rPr lang="en-US" b="1" dirty="0"/>
              <a:t>Predictions:</a:t>
            </a:r>
          </a:p>
          <a:p>
            <a:pPr marL="514350" lvl="0" indent="-514350">
              <a:lnSpc>
                <a:spcPct val="100000"/>
              </a:lnSpc>
              <a:spcBef>
                <a:spcPts val="0"/>
              </a:spcBef>
              <a:buFont typeface="+mj-lt"/>
              <a:buAutoNum type="arabicPeriod"/>
              <a:defRPr/>
            </a:pPr>
            <a:r>
              <a:rPr lang="en-US" dirty="0"/>
              <a:t>Many studies are going to focus solely on benefactor interaction</a:t>
            </a:r>
          </a:p>
          <a:p>
            <a:pPr marL="514350" lvl="0" indent="-514350">
              <a:lnSpc>
                <a:spcPct val="100000"/>
              </a:lnSpc>
              <a:spcBef>
                <a:spcPts val="0"/>
              </a:spcBef>
              <a:buFont typeface="+mj-lt"/>
              <a:buAutoNum type="arabicPeriod"/>
              <a:defRPr/>
            </a:pPr>
            <a:r>
              <a:rPr lang="en-US" dirty="0"/>
              <a:t>Costs to </a:t>
            </a:r>
            <a:r>
              <a:rPr lang="en-US" dirty="0" smtClean="0"/>
              <a:t>benefactor </a:t>
            </a:r>
            <a:r>
              <a:rPr lang="en-US" dirty="0"/>
              <a:t>species will be overlooked in most papers</a:t>
            </a:r>
          </a:p>
          <a:p>
            <a:pPr marL="514350" lvl="0" indent="-514350">
              <a:lnSpc>
                <a:spcPct val="100000"/>
              </a:lnSpc>
              <a:spcBef>
                <a:spcPts val="0"/>
              </a:spcBef>
              <a:buFont typeface="+mj-lt"/>
              <a:buAutoNum type="arabicPeriod"/>
              <a:defRPr/>
            </a:pPr>
            <a:r>
              <a:rPr lang="en-US" dirty="0"/>
              <a:t>Shrub densities will not be focused on or included</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650" y="3872970"/>
            <a:ext cx="2362200" cy="243893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861370"/>
            <a:ext cx="3433763" cy="2861469"/>
          </a:xfrm>
          <a:prstGeom prst="rect">
            <a:avLst/>
          </a:prstGeom>
        </p:spPr>
      </p:pic>
      <p:sp>
        <p:nvSpPr>
          <p:cNvPr id="7" name="Multiply 6"/>
          <p:cNvSpPr/>
          <p:nvPr/>
        </p:nvSpPr>
        <p:spPr>
          <a:xfrm>
            <a:off x="6096000" y="3992338"/>
            <a:ext cx="3540920" cy="259953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2017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1: Making a Deal with the Devil</a:t>
            </a:r>
          </a:p>
        </p:txBody>
      </p:sp>
      <p:sp>
        <p:nvSpPr>
          <p:cNvPr id="3" name="Content Placeholder 2"/>
          <p:cNvSpPr>
            <a:spLocks noGrp="1"/>
          </p:cNvSpPr>
          <p:nvPr>
            <p:ph idx="1"/>
          </p:nvPr>
        </p:nvSpPr>
        <p:spPr/>
        <p:txBody>
          <a:bodyPr/>
          <a:lstStyle/>
          <a:p>
            <a:pPr marL="0" lvl="0" indent="0">
              <a:lnSpc>
                <a:spcPct val="100000"/>
              </a:lnSpc>
              <a:spcBef>
                <a:spcPts val="0"/>
              </a:spcBef>
              <a:buNone/>
              <a:defRPr/>
            </a:pPr>
            <a:r>
              <a:rPr lang="en-US" sz="3200" b="1" dirty="0"/>
              <a:t>Methods:</a:t>
            </a:r>
          </a:p>
          <a:p>
            <a:pPr>
              <a:lnSpc>
                <a:spcPct val="100000"/>
              </a:lnSpc>
              <a:spcBef>
                <a:spcPts val="0"/>
              </a:spcBef>
            </a:pPr>
            <a:r>
              <a:rPr lang="en-US" sz="3200" dirty="0"/>
              <a:t>Web of Science Screening</a:t>
            </a:r>
          </a:p>
          <a:p>
            <a:pPr>
              <a:lnSpc>
                <a:spcPct val="100000"/>
              </a:lnSpc>
              <a:spcBef>
                <a:spcPts val="0"/>
              </a:spcBef>
            </a:pPr>
            <a:r>
              <a:rPr lang="en-US" sz="3200" dirty="0"/>
              <a:t>Generation of bar graphs and PRISMA</a:t>
            </a:r>
          </a:p>
          <a:p>
            <a:pPr>
              <a:lnSpc>
                <a:spcPct val="100000"/>
              </a:lnSpc>
              <a:spcBef>
                <a:spcPts val="0"/>
              </a:spcBef>
            </a:pPr>
            <a:r>
              <a:rPr lang="en-US" sz="3200" dirty="0" err="1"/>
              <a:t>Zotero</a:t>
            </a:r>
            <a:r>
              <a:rPr lang="en-US" sz="3200" dirty="0"/>
              <a:t> Paper loading</a:t>
            </a:r>
          </a:p>
          <a:p>
            <a:pPr>
              <a:lnSpc>
                <a:spcPct val="100000"/>
              </a:lnSpc>
              <a:spcBef>
                <a:spcPts val="0"/>
              </a:spcBef>
            </a:pPr>
            <a:r>
              <a:rPr lang="en-US" sz="3200" dirty="0"/>
              <a:t>Screen eligible papers</a:t>
            </a:r>
          </a:p>
          <a:p>
            <a:pPr>
              <a:lnSpc>
                <a:spcPct val="100000"/>
              </a:lnSpc>
              <a:spcBef>
                <a:spcPts val="0"/>
              </a:spcBef>
            </a:pPr>
            <a:r>
              <a:rPr lang="en-US" sz="3200" dirty="0"/>
              <a:t>Systematic Review write up</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2388" y="2146018"/>
            <a:ext cx="4261932" cy="4328524"/>
          </a:xfrm>
          <a:prstGeom prst="rect">
            <a:avLst/>
          </a:prstGeom>
        </p:spPr>
      </p:pic>
    </p:spTree>
    <p:extLst>
      <p:ext uri="{BB962C8B-B14F-4D97-AF65-F5344CB8AC3E}">
        <p14:creationId xmlns:p14="http://schemas.microsoft.com/office/powerpoint/2010/main" val="7582897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Chapter 1 Progress so Far</a:t>
            </a:r>
            <a:endParaRPr lang="en-US" b="1" dirty="0"/>
          </a:p>
        </p:txBody>
      </p:sp>
      <p:sp>
        <p:nvSpPr>
          <p:cNvPr id="3" name="Content Placeholder 2"/>
          <p:cNvSpPr>
            <a:spLocks noGrp="1"/>
          </p:cNvSpPr>
          <p:nvPr>
            <p:ph idx="1"/>
          </p:nvPr>
        </p:nvSpPr>
        <p:spPr/>
        <p:txBody>
          <a:bodyPr/>
          <a:lstStyle/>
          <a:p>
            <a:r>
              <a:rPr lang="en-US" dirty="0" smtClean="0"/>
              <a:t>Total papers reviewed = 375</a:t>
            </a:r>
          </a:p>
          <a:p>
            <a:r>
              <a:rPr lang="en-US" dirty="0" smtClean="0"/>
              <a:t>Total after Abstract and Full text review = 37</a:t>
            </a:r>
          </a:p>
          <a:p>
            <a:r>
              <a:rPr lang="en-US" dirty="0" smtClean="0"/>
              <a:t>Criteria for filtering:</a:t>
            </a:r>
          </a:p>
          <a:p>
            <a:pPr marL="971550" lvl="1" indent="-514350">
              <a:buFont typeface="+mj-lt"/>
              <a:buAutoNum type="arabicPeriod"/>
            </a:pPr>
            <a:r>
              <a:rPr lang="en-CA" dirty="0"/>
              <a:t>W</a:t>
            </a:r>
            <a:r>
              <a:rPr lang="en-CA" dirty="0" smtClean="0"/>
              <a:t>hat </a:t>
            </a:r>
            <a:r>
              <a:rPr lang="en-CA" dirty="0"/>
              <a:t>field of study is the paper focusing </a:t>
            </a:r>
            <a:r>
              <a:rPr lang="en-CA" dirty="0" smtClean="0"/>
              <a:t>on</a:t>
            </a:r>
          </a:p>
          <a:p>
            <a:pPr marL="971550" lvl="1" indent="-514350">
              <a:buFont typeface="+mj-lt"/>
              <a:buAutoNum type="arabicPeriod"/>
            </a:pPr>
            <a:r>
              <a:rPr lang="en-CA" dirty="0"/>
              <a:t>I</a:t>
            </a:r>
            <a:r>
              <a:rPr lang="en-CA" dirty="0" smtClean="0"/>
              <a:t>s </a:t>
            </a:r>
            <a:r>
              <a:rPr lang="en-CA" dirty="0"/>
              <a:t>density, facilitation and shrub mentioned in the </a:t>
            </a:r>
            <a:r>
              <a:rPr lang="en-CA" dirty="0" smtClean="0"/>
              <a:t>abstract</a:t>
            </a:r>
          </a:p>
          <a:p>
            <a:pPr marL="971550" lvl="1" indent="-514350">
              <a:buFont typeface="+mj-lt"/>
              <a:buAutoNum type="arabicPeriod"/>
            </a:pPr>
            <a:r>
              <a:rPr lang="en-CA" dirty="0"/>
              <a:t>I</a:t>
            </a:r>
            <a:r>
              <a:rPr lang="en-CA" dirty="0" smtClean="0"/>
              <a:t>s </a:t>
            </a:r>
            <a:r>
              <a:rPr lang="en-CA" dirty="0"/>
              <a:t>there density data usable in the </a:t>
            </a:r>
            <a:r>
              <a:rPr lang="en-CA" dirty="0" smtClean="0"/>
              <a:t>paper</a:t>
            </a:r>
          </a:p>
          <a:p>
            <a:pPr marL="971550" lvl="1" indent="-514350">
              <a:buFont typeface="+mj-lt"/>
              <a:buAutoNum type="arabicPeriod"/>
            </a:pPr>
            <a:r>
              <a:rPr lang="en-CA" dirty="0"/>
              <a:t>A</a:t>
            </a:r>
            <a:r>
              <a:rPr lang="en-CA" dirty="0" smtClean="0"/>
              <a:t>re </a:t>
            </a:r>
            <a:r>
              <a:rPr lang="en-CA" dirty="0"/>
              <a:t>the benefactor and protégé species </a:t>
            </a:r>
            <a:r>
              <a:rPr lang="en-CA" dirty="0" smtClean="0"/>
              <a:t>mentioned</a:t>
            </a:r>
          </a:p>
          <a:p>
            <a:pPr marL="971550" lvl="1" indent="-514350">
              <a:buFont typeface="+mj-lt"/>
              <a:buAutoNum type="arabicPeriod"/>
            </a:pPr>
            <a:r>
              <a:rPr lang="en-CA" dirty="0"/>
              <a:t>D</a:t>
            </a:r>
            <a:r>
              <a:rPr lang="en-CA" dirty="0" smtClean="0"/>
              <a:t>o </a:t>
            </a:r>
            <a:r>
              <a:rPr lang="en-CA" dirty="0"/>
              <a:t>the papers pertain to the field of ecology. </a:t>
            </a:r>
            <a:endParaRPr lang="en-US" dirty="0"/>
          </a:p>
          <a:p>
            <a:pPr marL="971550" lvl="1" indent="-514350">
              <a:buFont typeface="+mj-lt"/>
              <a:buAutoNum type="arabicPeriod"/>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2263" y="533184"/>
            <a:ext cx="2914650" cy="2609850"/>
          </a:xfrm>
          <a:prstGeom prst="rect">
            <a:avLst/>
          </a:prstGeom>
        </p:spPr>
      </p:pic>
    </p:spTree>
    <p:extLst>
      <p:ext uri="{BB962C8B-B14F-4D97-AF65-F5344CB8AC3E}">
        <p14:creationId xmlns:p14="http://schemas.microsoft.com/office/powerpoint/2010/main" val="8753897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8817</TotalTime>
  <Words>3310</Words>
  <Application>Microsoft Macintosh PowerPoint</Application>
  <PresentationFormat>Widescreen</PresentationFormat>
  <Paragraphs>153</Paragraphs>
  <Slides>26</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Calibri</vt:lpstr>
      <vt:lpstr>Calibri Light</vt:lpstr>
      <vt:lpstr>Times New Roman</vt:lpstr>
      <vt:lpstr>Wingdings</vt:lpstr>
      <vt:lpstr>Arial</vt:lpstr>
      <vt:lpstr>Office Theme</vt:lpstr>
      <vt:lpstr>An examination of shrub and animal density-dependent interactions in desert ecosystems: April Progress Report</vt:lpstr>
      <vt:lpstr>Review of Chapter Timeline</vt:lpstr>
      <vt:lpstr>Theory</vt:lpstr>
      <vt:lpstr>PowerPoint Presentation</vt:lpstr>
      <vt:lpstr>Chapter 1: Making a Deal with the Devil</vt:lpstr>
      <vt:lpstr>Chapter 1: Making a Deal with the Devil</vt:lpstr>
      <vt:lpstr>Chapter 1: Making a Deal with the Devil</vt:lpstr>
      <vt:lpstr>Chapter 1: Making a Deal with the Devil</vt:lpstr>
      <vt:lpstr>Chapter 1 Progress so Far</vt:lpstr>
      <vt:lpstr>PowerPoint Presentation</vt:lpstr>
      <vt:lpstr>Chapter 1 Progress so Far Cont.</vt:lpstr>
      <vt:lpstr>PowerPoint Presentation</vt:lpstr>
      <vt:lpstr>PowerPoint Presentation</vt:lpstr>
      <vt:lpstr>PowerPoint Presentation</vt:lpstr>
      <vt:lpstr>Chapter 1: So What Do We See so Far?</vt:lpstr>
      <vt:lpstr>Chapter 2: An examination of shrub and animal density-dependent interactions in desert ecosystems  </vt:lpstr>
      <vt:lpstr>PowerPoint Presentation</vt:lpstr>
      <vt:lpstr>Chapter 2: An examination of shrub and animal density-dependent interactions in desert ecosystems   </vt:lpstr>
      <vt:lpstr>Chapter 2: An examination of shrub and animal density-dependent interactions in desert ecosystems   </vt:lpstr>
      <vt:lpstr>Chapter 2: An examination of shrub and animal density-dependent interactions in desert ecosystems   </vt:lpstr>
      <vt:lpstr>Chapter 2: Progress so Far</vt:lpstr>
      <vt:lpstr>Methodology</vt:lpstr>
      <vt:lpstr>Chapter 2: Progress so Far</vt:lpstr>
      <vt:lpstr>Chapter 2: Progress so Far</vt:lpstr>
      <vt:lpstr>In-depth Timeline</vt:lpstr>
      <vt:lpstr>PowerPoint Presentation</vt:lpstr>
    </vt:vector>
  </TitlesOfParts>
  <Company/>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examination of shrub and animal density-dependent interactions in desert ecosystems: April Progress Report</dc:title>
  <dc:creator>Mario Zuliani</dc:creator>
  <cp:lastModifiedBy>Mario Zuliani</cp:lastModifiedBy>
  <cp:revision>41</cp:revision>
  <cp:lastPrinted>2019-03-29T18:09:15Z</cp:lastPrinted>
  <dcterms:created xsi:type="dcterms:W3CDTF">2019-03-23T15:11:26Z</dcterms:created>
  <dcterms:modified xsi:type="dcterms:W3CDTF">2019-03-29T18:09:22Z</dcterms:modified>
</cp:coreProperties>
</file>